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921D1A"/>
    <a:srgbClr val="AC211E"/>
    <a:srgbClr val="A51B1B"/>
    <a:srgbClr val="6F151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50" d="100"/>
          <a:sy n="50" d="100"/>
        </p:scale>
        <p:origin x="-856" y="-5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_tradnl"/>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_tradnl"/>
          </a:p>
        </p:txBody>
      </p:sp>
      <p:sp>
        <p:nvSpPr>
          <p:cNvPr id="4" name="Marcador de fecha 3"/>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_tradnl"/>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_tradnl"/>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fecha 4"/>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_tradnl"/>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7" name="Marcador de fecha 6"/>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8" name="Marcador de pie de página 7"/>
          <p:cNvSpPr>
            <a:spLocks noGrp="1"/>
          </p:cNvSpPr>
          <p:nvPr>
            <p:ph type="ftr" sz="quarter" idx="11"/>
          </p:nvPr>
        </p:nvSpPr>
        <p:spPr/>
        <p:txBody>
          <a:bodyPr/>
          <a:lstStyle/>
          <a:p>
            <a:endParaRPr lang="es-ES_tradnl"/>
          </a:p>
        </p:txBody>
      </p:sp>
      <p:sp>
        <p:nvSpPr>
          <p:cNvPr id="9" name="Marcador de número de diapositiva 8"/>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fecha 2"/>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4" name="Marcador de pie de página 3"/>
          <p:cNvSpPr>
            <a:spLocks noGrp="1"/>
          </p:cNvSpPr>
          <p:nvPr>
            <p:ph type="ftr" sz="quarter" idx="11"/>
          </p:nvPr>
        </p:nvSpPr>
        <p:spPr/>
        <p:txBody>
          <a:bodyPr/>
          <a:lstStyle/>
          <a:p>
            <a:endParaRPr lang="es-ES_tradnl"/>
          </a:p>
        </p:txBody>
      </p:sp>
      <p:sp>
        <p:nvSpPr>
          <p:cNvPr id="5" name="Marcador de número de diapositiva 4"/>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3" name="Marcador de pie de página 2"/>
          <p:cNvSpPr>
            <a:spLocks noGrp="1"/>
          </p:cNvSpPr>
          <p:nvPr>
            <p:ph type="ftr" sz="quarter" idx="11"/>
          </p:nvPr>
        </p:nvSpPr>
        <p:spPr/>
        <p:txBody>
          <a:bodyPr/>
          <a:lstStyle/>
          <a:p>
            <a:endParaRPr lang="es-ES_tradnl"/>
          </a:p>
        </p:txBody>
      </p:sp>
      <p:sp>
        <p:nvSpPr>
          <p:cNvPr id="4" name="Marcador de número de diapositiva 3"/>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_tradnl"/>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_tradnl"/>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13B66C8D-E80E-E542-9227-54FAE565FDD3}" type="datetimeFigureOut">
              <a:rPr lang="es-ES_tradnl" smtClean="0"/>
              <a:pPr/>
              <a:t>30/05/2013</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FC22248D-F9A8-EF4A-A9EB-42469D013FB8}" type="slidenum">
              <a:rPr lang="es-ES_tradnl" smtClean="0"/>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_tradnl"/>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B66C8D-E80E-E542-9227-54FAE565FDD3}" type="datetimeFigureOut">
              <a:rPr lang="es-ES_tradnl" smtClean="0"/>
              <a:pPr/>
              <a:t>30/05/2013</a:t>
            </a:fld>
            <a:endParaRPr lang="es-ES_tradnl"/>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22248D-F9A8-EF4A-A9EB-42469D013FB8}" type="slidenum">
              <a:rPr lang="es-ES_tradnl" smtClean="0"/>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5" name="CuadroTexto 5"/>
          <p:cNvSpPr txBox="1"/>
          <p:nvPr/>
        </p:nvSpPr>
        <p:spPr>
          <a:xfrm>
            <a:off x="381837" y="2928232"/>
            <a:ext cx="8390374" cy="1246495"/>
          </a:xfrm>
          <a:prstGeom prst="rect">
            <a:avLst/>
          </a:prstGeom>
          <a:noFill/>
        </p:spPr>
        <p:txBody>
          <a:bodyPr wrap="square" rtlCol="0">
            <a:spAutoFit/>
          </a:bodyPr>
          <a:lstStyle/>
          <a:p>
            <a:pPr algn="just"/>
            <a:r>
              <a:rPr lang="es-MX" sz="2500" b="1" dirty="0" smtClean="0">
                <a:solidFill>
                  <a:schemeClr val="bg1"/>
                </a:solidFill>
                <a:latin typeface="Agency FB" pitchFamily="34" charset="0"/>
                <a:cs typeface="Century Gothic"/>
              </a:rPr>
              <a:t>ACUERDO </a:t>
            </a:r>
            <a:r>
              <a:rPr lang="es-MX" sz="2500" b="1" dirty="0">
                <a:solidFill>
                  <a:schemeClr val="bg1"/>
                </a:solidFill>
                <a:latin typeface="Agency FB" pitchFamily="34" charset="0"/>
                <a:cs typeface="Century Gothic"/>
              </a:rPr>
              <a:t>número 685 </a:t>
            </a:r>
            <a:r>
              <a:rPr lang="es-MX" sz="2500" dirty="0">
                <a:solidFill>
                  <a:schemeClr val="bg1"/>
                </a:solidFill>
                <a:latin typeface="Agency FB" pitchFamily="34" charset="0"/>
                <a:cs typeface="Century Gothic"/>
              </a:rPr>
              <a:t>por el que se modifica el diverso número 648 por el que se establecen normas generales para la evaluación, acreditación, promoción y certificación en la educación básica</a:t>
            </a:r>
            <a:r>
              <a:rPr lang="es-MX" sz="2500" dirty="0" smtClean="0">
                <a:solidFill>
                  <a:schemeClr val="bg1"/>
                </a:solidFill>
                <a:latin typeface="Agency FB" pitchFamily="34" charset="0"/>
                <a:cs typeface="Century Gothic"/>
              </a:rPr>
              <a:t>. </a:t>
            </a:r>
            <a:r>
              <a:rPr lang="es-MX" sz="2500" b="1" dirty="0" smtClean="0">
                <a:solidFill>
                  <a:schemeClr val="bg1"/>
                </a:solidFill>
                <a:latin typeface="Agency FB" pitchFamily="34" charset="0"/>
                <a:cs typeface="Century Gothic"/>
              </a:rPr>
              <a:t>(D.O.F</a:t>
            </a:r>
            <a:r>
              <a:rPr lang="es-MX" sz="2500" b="1" dirty="0">
                <a:solidFill>
                  <a:schemeClr val="bg1"/>
                </a:solidFill>
                <a:latin typeface="Agency FB" pitchFamily="34" charset="0"/>
                <a:cs typeface="Century Gothic"/>
              </a:rPr>
              <a:t>. 8 de abril de </a:t>
            </a:r>
            <a:r>
              <a:rPr lang="es-MX" sz="2500" b="1" dirty="0" smtClean="0">
                <a:solidFill>
                  <a:schemeClr val="bg1"/>
                </a:solidFill>
                <a:latin typeface="Agency FB" pitchFamily="34" charset="0"/>
                <a:cs typeface="Century Gothic"/>
              </a:rPr>
              <a:t>2013)</a:t>
            </a:r>
            <a:endParaRPr lang="es-ES" sz="2500" b="1" dirty="0">
              <a:solidFill>
                <a:schemeClr val="bg1"/>
              </a:solidFill>
              <a:latin typeface="Agency FB" pitchFamily="34" charset="0"/>
              <a:cs typeface="Century Gothic"/>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 xmlns:p14="http://schemas.microsoft.com/office/powerpoint/2010/main" val="2047576374"/>
              </p:ext>
            </p:extLst>
          </p:nvPr>
        </p:nvGraphicFramePr>
        <p:xfrm>
          <a:off x="543341" y="1289715"/>
          <a:ext cx="8017565" cy="5029200"/>
        </p:xfrm>
        <a:graphic>
          <a:graphicData uri="http://schemas.openxmlformats.org/drawingml/2006/table">
            <a:tbl>
              <a:tblPr firstRow="1" bandRow="1">
                <a:tableStyleId>{5C22544A-7EE6-4342-B048-85BDC9FD1C3A}</a:tableStyleId>
              </a:tblPr>
              <a:tblGrid>
                <a:gridCol w="8017565"/>
              </a:tblGrid>
              <a:tr h="278108">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ES_tradnl" sz="2000" b="1" kern="1200" dirty="0" smtClean="0">
                          <a:solidFill>
                            <a:schemeClr val="bg1"/>
                          </a:solidFill>
                          <a:effectLst/>
                          <a:latin typeface="Agency FB" pitchFamily="34" charset="0"/>
                          <a:ea typeface="+mn-ea"/>
                          <a:cs typeface="+mn-cs"/>
                        </a:rPr>
                        <a:t>TRANSITORIOS</a:t>
                      </a:r>
                      <a:endParaRPr lang="es-MX" sz="2000" b="1" kern="1200" dirty="0" smtClean="0">
                        <a:solidFill>
                          <a:schemeClr val="bg1"/>
                        </a:solidFill>
                        <a:effectLst/>
                        <a:latin typeface="Agency FB" pitchFamily="34" charset="0"/>
                        <a:ea typeface="+mn-ea"/>
                        <a:cs typeface="+mn-cs"/>
                      </a:endParaRPr>
                    </a:p>
                  </a:txBody>
                  <a:tcPr>
                    <a:solidFill>
                      <a:srgbClr val="921D1A"/>
                    </a:solidFill>
                  </a:tcPr>
                </a:tc>
              </a:tr>
              <a:tr h="2989657">
                <a:tc>
                  <a:txBody>
                    <a:bodyPr/>
                    <a:lstStyle/>
                    <a:p>
                      <a:pPr algn="just"/>
                      <a:r>
                        <a:rPr lang="es-MX" sz="1800" b="1" kern="1200" dirty="0" smtClean="0">
                          <a:solidFill>
                            <a:schemeClr val="dk1"/>
                          </a:solidFill>
                          <a:effectLst/>
                          <a:latin typeface="Adobe Caslon Pro" pitchFamily="18" charset="0"/>
                          <a:ea typeface="+mn-ea"/>
                          <a:cs typeface="+mn-cs"/>
                        </a:rPr>
                        <a:t>PRIMERO</a:t>
                      </a:r>
                      <a:r>
                        <a:rPr lang="es-MX" sz="1800" b="1" kern="1200" dirty="0" smtClean="0">
                          <a:solidFill>
                            <a:schemeClr val="dk1"/>
                          </a:solidFill>
                          <a:effectLst/>
                          <a:latin typeface="Adobe Caslon Pro" pitchFamily="18" charset="0"/>
                          <a:ea typeface="+mn-ea"/>
                          <a:cs typeface="+mn-cs"/>
                        </a:rPr>
                        <a:t>.- </a:t>
                      </a:r>
                      <a:r>
                        <a:rPr lang="es-MX" sz="1800" kern="1200" dirty="0" smtClean="0">
                          <a:solidFill>
                            <a:schemeClr val="dk1"/>
                          </a:solidFill>
                          <a:effectLst/>
                          <a:latin typeface="Adobe Caslon Pro" pitchFamily="18" charset="0"/>
                          <a:ea typeface="+mn-ea"/>
                          <a:cs typeface="+mn-cs"/>
                        </a:rPr>
                        <a:t>El presente Acuerdo entrará en vigor al día siguiente de su publicación en el Diario Oficial de la Federación.  </a:t>
                      </a:r>
                      <a:r>
                        <a:rPr lang="es-MX" sz="1800" b="0" kern="1200" dirty="0" smtClean="0">
                          <a:solidFill>
                            <a:srgbClr val="FF0000"/>
                          </a:solidFill>
                          <a:effectLst/>
                          <a:latin typeface="Adobe Caslon Pro" pitchFamily="18" charset="0"/>
                          <a:ea typeface="+mn-ea"/>
                          <a:cs typeface="+mn-cs"/>
                        </a:rPr>
                        <a:t>[</a:t>
                      </a:r>
                      <a:r>
                        <a:rPr lang="es-MX" sz="1800" b="0" kern="1200" baseline="0" dirty="0" smtClean="0">
                          <a:solidFill>
                            <a:srgbClr val="FF0000"/>
                          </a:solidFill>
                          <a:effectLst/>
                          <a:latin typeface="Adobe Caslon Pro" pitchFamily="18" charset="0"/>
                          <a:ea typeface="+mn-ea"/>
                          <a:cs typeface="+mn-cs"/>
                        </a:rPr>
                        <a:t> 9 abril 2013]</a:t>
                      </a:r>
                      <a:endParaRPr lang="es-MX" sz="1800" b="0" kern="1200" dirty="0" smtClean="0">
                        <a:solidFill>
                          <a:srgbClr val="FF0000"/>
                        </a:solidFill>
                        <a:effectLst/>
                        <a:latin typeface="Adobe Caslon Pro" pitchFamily="18" charset="0"/>
                        <a:ea typeface="+mn-ea"/>
                        <a:cs typeface="+mn-cs"/>
                      </a:endParaRPr>
                    </a:p>
                    <a:p>
                      <a:pPr algn="just"/>
                      <a:endParaRPr lang="es-MX" sz="800" kern="1200" dirty="0" smtClean="0">
                        <a:solidFill>
                          <a:schemeClr val="dk1"/>
                        </a:solidFill>
                        <a:effectLst/>
                        <a:latin typeface="Adobe Caslon Pro" pitchFamily="18" charset="0"/>
                        <a:ea typeface="+mn-ea"/>
                        <a:cs typeface="+mn-cs"/>
                      </a:endParaRPr>
                    </a:p>
                    <a:p>
                      <a:pPr algn="just"/>
                      <a:r>
                        <a:rPr lang="es-MX" sz="1800" b="1" kern="1200" dirty="0" smtClean="0">
                          <a:solidFill>
                            <a:schemeClr val="dk1"/>
                          </a:solidFill>
                          <a:effectLst/>
                          <a:latin typeface="Adobe Caslon Pro" pitchFamily="18" charset="0"/>
                          <a:ea typeface="+mn-ea"/>
                          <a:cs typeface="+mn-cs"/>
                        </a:rPr>
                        <a:t>SEGUNDO.- </a:t>
                      </a:r>
                      <a:r>
                        <a:rPr lang="es-MX" sz="1800" kern="1200" dirty="0" smtClean="0">
                          <a:solidFill>
                            <a:schemeClr val="dk1"/>
                          </a:solidFill>
                          <a:effectLst/>
                          <a:latin typeface="Adobe Caslon Pro" pitchFamily="18" charset="0"/>
                          <a:ea typeface="+mn-ea"/>
                          <a:cs typeface="+mn-cs"/>
                        </a:rPr>
                        <a:t>Se derogan todas las disposiciones que se opongan al presente Acuerdo.</a:t>
                      </a:r>
                    </a:p>
                    <a:p>
                      <a:pPr algn="just"/>
                      <a:endParaRPr lang="es-MX" sz="1000" kern="1200" dirty="0" smtClean="0">
                        <a:solidFill>
                          <a:schemeClr val="dk1"/>
                        </a:solidFill>
                        <a:effectLst/>
                        <a:latin typeface="Adobe Caslon Pro" pitchFamily="18" charset="0"/>
                        <a:ea typeface="+mn-ea"/>
                        <a:cs typeface="+mn-cs"/>
                      </a:endParaRPr>
                    </a:p>
                    <a:p>
                      <a:pPr algn="just"/>
                      <a:r>
                        <a:rPr lang="es-MX" sz="1800" b="1" kern="1200" dirty="0" smtClean="0">
                          <a:solidFill>
                            <a:schemeClr val="dk1"/>
                          </a:solidFill>
                          <a:effectLst/>
                          <a:latin typeface="Adobe Caslon Pro" pitchFamily="18" charset="0"/>
                          <a:ea typeface="+mn-ea"/>
                          <a:cs typeface="+mn-cs"/>
                        </a:rPr>
                        <a:t>TERCERO.- </a:t>
                      </a:r>
                      <a:r>
                        <a:rPr lang="es-MX" sz="1800" kern="1200" dirty="0" smtClean="0">
                          <a:solidFill>
                            <a:schemeClr val="dk1"/>
                          </a:solidFill>
                          <a:effectLst/>
                          <a:latin typeface="Adobe Caslon Pro" pitchFamily="18" charset="0"/>
                          <a:ea typeface="+mn-ea"/>
                          <a:cs typeface="+mn-cs"/>
                        </a:rPr>
                        <a:t>Durante el ciclo escolar 2012-2013, y a partir del lapso estimado de evaluación, comprendido entre los meses de </a:t>
                      </a:r>
                      <a:r>
                        <a:rPr lang="es-MX" sz="1800" b="1" kern="1200" dirty="0" smtClean="0">
                          <a:solidFill>
                            <a:srgbClr val="FF0000"/>
                          </a:solidFill>
                          <a:effectLst/>
                          <a:latin typeface="Adobe Caslon Pro" pitchFamily="18" charset="0"/>
                          <a:ea typeface="+mn-ea"/>
                          <a:cs typeface="+mn-cs"/>
                        </a:rPr>
                        <a:t>diciembre y marzo</a:t>
                      </a:r>
                      <a:r>
                        <a:rPr lang="es-MX" sz="1800" b="1" kern="1200" dirty="0" smtClean="0">
                          <a:solidFill>
                            <a:schemeClr val="dk1"/>
                          </a:solidFill>
                          <a:effectLst/>
                          <a:latin typeface="Adobe Caslon Pro" pitchFamily="18" charset="0"/>
                          <a:ea typeface="+mn-ea"/>
                          <a:cs typeface="+mn-cs"/>
                        </a:rPr>
                        <a:t>, en las Cartillas de Educación Básica destinadas a evaluar el desempeño de los alumnos que cursan la educación preescolar</a:t>
                      </a:r>
                      <a:r>
                        <a:rPr lang="es-MX" sz="1800" kern="1200" dirty="0" smtClean="0">
                          <a:solidFill>
                            <a:schemeClr val="dk1"/>
                          </a:solidFill>
                          <a:effectLst/>
                          <a:latin typeface="Adobe Caslon Pro" pitchFamily="18" charset="0"/>
                          <a:ea typeface="+mn-ea"/>
                          <a:cs typeface="+mn-cs"/>
                        </a:rPr>
                        <a:t>, </a:t>
                      </a:r>
                      <a:r>
                        <a:rPr lang="es-MX" sz="1800" b="1" kern="1200" dirty="0" smtClean="0">
                          <a:solidFill>
                            <a:srgbClr val="FF0000"/>
                          </a:solidFill>
                          <a:effectLst/>
                          <a:latin typeface="Adobe Caslon Pro" pitchFamily="18" charset="0"/>
                          <a:ea typeface="+mn-ea"/>
                          <a:cs typeface="+mn-cs"/>
                        </a:rPr>
                        <a:t>deberá omitirse el ubicar al alumno en alguno de los niveles de desempeño indicados en las mismas.</a:t>
                      </a:r>
                    </a:p>
                    <a:p>
                      <a:pPr algn="just"/>
                      <a:endParaRPr lang="es-MX" sz="1000" kern="1200" dirty="0" smtClean="0">
                        <a:solidFill>
                          <a:schemeClr val="dk1"/>
                        </a:solidFill>
                        <a:effectLst/>
                        <a:latin typeface="Adobe Caslon Pro" pitchFamily="18" charset="0"/>
                        <a:ea typeface="+mn-ea"/>
                        <a:cs typeface="+mn-cs"/>
                      </a:endParaRPr>
                    </a:p>
                    <a:p>
                      <a:pPr algn="just"/>
                      <a:r>
                        <a:rPr lang="es-MX" sz="1800" b="1" kern="1200" dirty="0" smtClean="0">
                          <a:solidFill>
                            <a:schemeClr val="dk1"/>
                          </a:solidFill>
                          <a:effectLst/>
                          <a:latin typeface="Adobe Caslon Pro" pitchFamily="18" charset="0"/>
                          <a:ea typeface="+mn-ea"/>
                          <a:cs typeface="+mn-cs"/>
                        </a:rPr>
                        <a:t>CUARTO.-</a:t>
                      </a:r>
                      <a:r>
                        <a:rPr lang="es-MX" sz="1800" kern="1200" dirty="0" smtClean="0">
                          <a:solidFill>
                            <a:schemeClr val="dk1"/>
                          </a:solidFill>
                          <a:effectLst/>
                          <a:latin typeface="Adobe Caslon Pro" pitchFamily="18" charset="0"/>
                          <a:ea typeface="+mn-ea"/>
                          <a:cs typeface="+mn-cs"/>
                        </a:rPr>
                        <a:t> Antes del inicio del ciclo escolar 2013-2014, la Secretaría de Educación Pública del Gobierno Federal, en coordinación con las autoridades locales y demás instancias competentes </a:t>
                      </a:r>
                      <a:r>
                        <a:rPr lang="es-MX" sz="1800" b="1" kern="1200" dirty="0" smtClean="0">
                          <a:solidFill>
                            <a:schemeClr val="dk1"/>
                          </a:solidFill>
                          <a:effectLst/>
                          <a:latin typeface="Adobe Caslon Pro" pitchFamily="18" charset="0"/>
                          <a:ea typeface="+mn-ea"/>
                          <a:cs typeface="+mn-cs"/>
                        </a:rPr>
                        <a:t>expedirá las disposiciones correspondientes para la evaluación, acreditación, promoción y certificación de la educación básica</a:t>
                      </a:r>
                      <a:r>
                        <a:rPr lang="es-MX" sz="1800" kern="1200" dirty="0" smtClean="0">
                          <a:solidFill>
                            <a:schemeClr val="dk1"/>
                          </a:solidFill>
                          <a:effectLst/>
                          <a:latin typeface="Adobe Caslon Pro" pitchFamily="18" charset="0"/>
                          <a:ea typeface="+mn-ea"/>
                          <a:cs typeface="+mn-cs"/>
                        </a:rPr>
                        <a:t>.</a:t>
                      </a:r>
                    </a:p>
                  </a:txBody>
                  <a:tcPr>
                    <a:noFill/>
                  </a:tcPr>
                </a:tc>
              </a:tr>
            </a:tbl>
          </a:graphicData>
        </a:graphic>
      </p:graphicFrame>
      <p:sp>
        <p:nvSpPr>
          <p:cNvPr id="3" name="1 Título"/>
          <p:cNvSpPr txBox="1">
            <a:spLocks/>
          </p:cNvSpPr>
          <p:nvPr/>
        </p:nvSpPr>
        <p:spPr bwMode="auto">
          <a:xfrm>
            <a:off x="23347" y="0"/>
            <a:ext cx="4839599" cy="859291"/>
          </a:xfrm>
          <a:prstGeom prst="rect">
            <a:avLst/>
          </a:prstGeom>
          <a:noFill/>
          <a:ln>
            <a:miter lim="800000"/>
            <a:headEnd/>
            <a:tailEnd/>
          </a:ln>
        </p:spPr>
        <p:txBody>
          <a:bodyPr anchor="ctr"/>
          <a:lstStyle/>
          <a:p>
            <a:pPr>
              <a:defRPr/>
            </a:pPr>
            <a:r>
              <a:rPr lang="es-MX" sz="1600" b="1" dirty="0" smtClean="0">
                <a:solidFill>
                  <a:schemeClr val="bg1"/>
                </a:solidFill>
                <a:latin typeface="Agency FB" pitchFamily="34" charset="0"/>
              </a:rPr>
              <a:t>Modificaciones </a:t>
            </a:r>
            <a:r>
              <a:rPr lang="es-MX" sz="1600" b="1" dirty="0">
                <a:solidFill>
                  <a:schemeClr val="bg1"/>
                </a:solidFill>
                <a:latin typeface="Agency FB" pitchFamily="34" charset="0"/>
              </a:rPr>
              <a:t>al Acuerdo 648 por el que se establecen normas generales para la evaluación, acreditación, promoción y certificación en la educación básica.</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1 CuadroTexto"/>
          <p:cNvSpPr txBox="1">
            <a:spLocks noChangeArrowheads="1"/>
          </p:cNvSpPr>
          <p:nvPr/>
        </p:nvSpPr>
        <p:spPr bwMode="auto">
          <a:xfrm>
            <a:off x="3101149" y="3018256"/>
            <a:ext cx="4286622" cy="461665"/>
          </a:xfrm>
          <a:prstGeom prst="rect">
            <a:avLst/>
          </a:prstGeom>
          <a:solidFill>
            <a:srgbClr val="921D1A"/>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s-MX" sz="2400" b="1" dirty="0" smtClean="0">
                <a:solidFill>
                  <a:schemeClr val="bg1"/>
                </a:solidFill>
                <a:latin typeface="Adobe Caslon Pro" pitchFamily="18" charset="0"/>
              </a:rPr>
              <a:t>vahuatzi@usebeq.edu.mx</a:t>
            </a:r>
          </a:p>
        </p:txBody>
      </p:sp>
      <p:sp>
        <p:nvSpPr>
          <p:cNvPr id="3" name="2 CuadroTexto"/>
          <p:cNvSpPr txBox="1">
            <a:spLocks noChangeArrowheads="1"/>
          </p:cNvSpPr>
          <p:nvPr/>
        </p:nvSpPr>
        <p:spPr bwMode="auto">
          <a:xfrm>
            <a:off x="917311" y="2476825"/>
            <a:ext cx="1822935" cy="523220"/>
          </a:xfrm>
          <a:prstGeom prst="rect">
            <a:avLst/>
          </a:prstGeom>
          <a:solidFill>
            <a:srgbClr val="921D1A"/>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s-MX" sz="2800" b="1" dirty="0">
                <a:solidFill>
                  <a:schemeClr val="bg1"/>
                </a:solidFill>
                <a:latin typeface="Adobe Caslon Pro" pitchFamily="18" charset="0"/>
              </a:rPr>
              <a:t>Consultas:</a:t>
            </a:r>
          </a:p>
        </p:txBody>
      </p:sp>
      <p:sp>
        <p:nvSpPr>
          <p:cNvPr id="4" name="3 CuadroTexto"/>
          <p:cNvSpPr txBox="1">
            <a:spLocks noChangeArrowheads="1"/>
          </p:cNvSpPr>
          <p:nvPr/>
        </p:nvSpPr>
        <p:spPr bwMode="auto">
          <a:xfrm>
            <a:off x="3101149" y="3849253"/>
            <a:ext cx="3421642" cy="707886"/>
          </a:xfrm>
          <a:prstGeom prst="rect">
            <a:avLst/>
          </a:prstGeom>
          <a:solidFill>
            <a:srgbClr val="921D1A"/>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s-MX" sz="2000" b="1" dirty="0">
                <a:solidFill>
                  <a:schemeClr val="bg1"/>
                </a:solidFill>
                <a:latin typeface="Adobe Caslon Pro" pitchFamily="18" charset="0"/>
              </a:rPr>
              <a:t>Teléfono: (01 </a:t>
            </a:r>
            <a:r>
              <a:rPr lang="es-MX" sz="2000" b="1" dirty="0" smtClean="0">
                <a:solidFill>
                  <a:schemeClr val="bg1"/>
                </a:solidFill>
                <a:latin typeface="Adobe Caslon Pro" pitchFamily="18" charset="0"/>
              </a:rPr>
              <a:t>442)  2 38 60 00 </a:t>
            </a:r>
            <a:endParaRPr lang="es-MX" sz="2000" b="1" dirty="0">
              <a:solidFill>
                <a:schemeClr val="bg1"/>
              </a:solidFill>
              <a:latin typeface="Adobe Caslon Pro" pitchFamily="18" charset="0"/>
            </a:endParaRPr>
          </a:p>
          <a:p>
            <a:pPr algn="l" eaLnBrk="1" hangingPunct="1"/>
            <a:r>
              <a:rPr lang="es-MX" sz="2000" b="1" dirty="0">
                <a:solidFill>
                  <a:schemeClr val="bg1"/>
                </a:solidFill>
                <a:latin typeface="Adobe Caslon Pro" pitchFamily="18" charset="0"/>
              </a:rPr>
              <a:t> </a:t>
            </a:r>
            <a:r>
              <a:rPr lang="es-MX" sz="2000" b="1" dirty="0" smtClean="0">
                <a:solidFill>
                  <a:schemeClr val="bg1"/>
                </a:solidFill>
                <a:latin typeface="Adobe Caslon Pro" pitchFamily="18" charset="0"/>
              </a:rPr>
              <a:t>Ext.		1320, 1322, 1324 </a:t>
            </a:r>
            <a:endParaRPr lang="es-MX" sz="2000" b="1" dirty="0">
              <a:solidFill>
                <a:schemeClr val="bg1"/>
              </a:solidFill>
              <a:latin typeface="Adobe Caslon Pro" pitchFamily="18" charset="0"/>
            </a:endParaRPr>
          </a:p>
        </p:txBody>
      </p:sp>
      <p:sp>
        <p:nvSpPr>
          <p:cNvPr id="5" name="3 CuadroTexto"/>
          <p:cNvSpPr txBox="1">
            <a:spLocks noChangeArrowheads="1"/>
          </p:cNvSpPr>
          <p:nvPr/>
        </p:nvSpPr>
        <p:spPr bwMode="auto">
          <a:xfrm>
            <a:off x="5626974" y="5576835"/>
            <a:ext cx="3102709" cy="1015663"/>
          </a:xfrm>
          <a:prstGeom prst="rect">
            <a:avLst/>
          </a:prstGeom>
          <a:solidFill>
            <a:srgbClr val="921D1A"/>
          </a:solidFill>
          <a:ln>
            <a:solidFill>
              <a:schemeClr val="accent2">
                <a:lumMod val="50000"/>
              </a:schemeClr>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r>
              <a:rPr lang="es-MX" sz="2000" b="1" dirty="0" smtClean="0">
                <a:solidFill>
                  <a:schemeClr val="bg1"/>
                </a:solidFill>
                <a:latin typeface="Adobe Caslon Pro" pitchFamily="18" charset="0"/>
              </a:rPr>
              <a:t>Lic. Viliulfo Ahuatzi Reyes</a:t>
            </a:r>
          </a:p>
          <a:p>
            <a:pPr algn="ctr" eaLnBrk="1" hangingPunct="1"/>
            <a:r>
              <a:rPr lang="es-MX" sz="2000" b="1" dirty="0" smtClean="0">
                <a:solidFill>
                  <a:schemeClr val="bg1"/>
                </a:solidFill>
                <a:latin typeface="Adobe Caslon Pro" pitchFamily="18" charset="0"/>
              </a:rPr>
              <a:t>Jefe del Departamento de </a:t>
            </a:r>
          </a:p>
          <a:p>
            <a:pPr algn="ctr" eaLnBrk="1" hangingPunct="1"/>
            <a:r>
              <a:rPr lang="es-MX" sz="2000" b="1" dirty="0" smtClean="0">
                <a:solidFill>
                  <a:schemeClr val="bg1"/>
                </a:solidFill>
                <a:latin typeface="Adobe Caslon Pro" pitchFamily="18" charset="0"/>
              </a:rPr>
              <a:t>Registro y Certificación</a:t>
            </a:r>
            <a:endParaRPr lang="es-MX" sz="2000" b="1" dirty="0">
              <a:solidFill>
                <a:schemeClr val="bg1"/>
              </a:solidFill>
              <a:latin typeface="Adobe Caslon Pro" pitchFamily="18" charset="0"/>
            </a:endParaRPr>
          </a:p>
        </p:txBody>
      </p:sp>
      <p:sp>
        <p:nvSpPr>
          <p:cNvPr id="6" name="1 Título"/>
          <p:cNvSpPr txBox="1">
            <a:spLocks/>
          </p:cNvSpPr>
          <p:nvPr/>
        </p:nvSpPr>
        <p:spPr bwMode="auto">
          <a:xfrm>
            <a:off x="73587" y="80385"/>
            <a:ext cx="4669235" cy="643094"/>
          </a:xfrm>
          <a:prstGeom prst="rect">
            <a:avLst/>
          </a:prstGeom>
          <a:noFill/>
          <a:ln>
            <a:miter lim="800000"/>
            <a:headEnd/>
            <a:tailEnd/>
          </a:ln>
        </p:spPr>
        <p:txBody>
          <a:bodyPr anchor="ctr"/>
          <a:lstStyle/>
          <a:p>
            <a:pPr algn="ctr">
              <a:defRPr/>
            </a:pPr>
            <a:r>
              <a:rPr lang="es-MX" sz="2000" dirty="0" smtClean="0">
                <a:solidFill>
                  <a:schemeClr val="bg1"/>
                </a:solidFill>
                <a:latin typeface="+mj-lt"/>
              </a:rPr>
              <a:t>CONTACTO</a:t>
            </a:r>
            <a:endParaRPr lang="es-MX" sz="2000" dirty="0">
              <a:solidFill>
                <a:schemeClr val="bg1"/>
              </a:solidFill>
              <a:latin typeface="+mj-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1 Rectángulo"/>
          <p:cNvSpPr/>
          <p:nvPr/>
        </p:nvSpPr>
        <p:spPr>
          <a:xfrm>
            <a:off x="87874" y="1624338"/>
            <a:ext cx="8707784" cy="4893647"/>
          </a:xfrm>
          <a:prstGeom prst="rect">
            <a:avLst/>
          </a:prstGeom>
        </p:spPr>
        <p:txBody>
          <a:bodyPr wrap="square">
            <a:spAutoFit/>
          </a:bodyPr>
          <a:lstStyle/>
          <a:p>
            <a:pPr marL="285750" indent="-285750" algn="just">
              <a:buFont typeface="Arial" pitchFamily="34" charset="0"/>
              <a:buChar char="•"/>
            </a:pPr>
            <a:r>
              <a:rPr lang="es-MX" sz="2400" dirty="0" smtClean="0">
                <a:latin typeface="Adobe Caslon Pro" pitchFamily="18" charset="0"/>
              </a:rPr>
              <a:t>El </a:t>
            </a:r>
            <a:r>
              <a:rPr lang="es-MX" sz="2400" b="1" dirty="0" smtClean="0">
                <a:latin typeface="Adobe Caslon Pro" pitchFamily="18" charset="0"/>
              </a:rPr>
              <a:t>17 </a:t>
            </a:r>
            <a:r>
              <a:rPr lang="es-MX" sz="2400" b="1" dirty="0">
                <a:latin typeface="Adobe Caslon Pro" pitchFamily="18" charset="0"/>
              </a:rPr>
              <a:t>de agosto de 2012, </a:t>
            </a:r>
            <a:r>
              <a:rPr lang="es-MX" sz="2400" dirty="0">
                <a:latin typeface="Adobe Caslon Pro" pitchFamily="18" charset="0"/>
              </a:rPr>
              <a:t>se publicó en el </a:t>
            </a:r>
            <a:r>
              <a:rPr lang="es-MX" sz="2400" dirty="0" smtClean="0">
                <a:latin typeface="Adobe Caslon Pro" pitchFamily="18" charset="0"/>
              </a:rPr>
              <a:t>DOF el </a:t>
            </a:r>
            <a:r>
              <a:rPr lang="es-MX" sz="2400" b="1" dirty="0">
                <a:latin typeface="Adobe Caslon Pro" pitchFamily="18" charset="0"/>
              </a:rPr>
              <a:t>Acuerdo número 648 </a:t>
            </a:r>
            <a:r>
              <a:rPr lang="es-MX" sz="2400" dirty="0">
                <a:latin typeface="Adobe Caslon Pro" pitchFamily="18" charset="0"/>
              </a:rPr>
              <a:t>por el que se establecen normas generales para la evaluación, acreditación, promoción y certificación en la educación </a:t>
            </a:r>
            <a:r>
              <a:rPr lang="es-MX" sz="2400" dirty="0" smtClean="0">
                <a:latin typeface="Adobe Caslon Pro" pitchFamily="18" charset="0"/>
              </a:rPr>
              <a:t>básica.</a:t>
            </a:r>
            <a:endParaRPr lang="es-MX" sz="2400" dirty="0">
              <a:latin typeface="Adobe Caslon Pro" pitchFamily="18" charset="0"/>
            </a:endParaRPr>
          </a:p>
          <a:p>
            <a:pPr marL="285750" indent="-285750" algn="just">
              <a:buFont typeface="Arial" pitchFamily="34" charset="0"/>
              <a:buChar char="•"/>
            </a:pPr>
            <a:r>
              <a:rPr lang="es-MX" sz="2400" dirty="0" smtClean="0">
                <a:latin typeface="Adobe Caslon Pro" pitchFamily="18" charset="0"/>
              </a:rPr>
              <a:t>El </a:t>
            </a:r>
            <a:r>
              <a:rPr lang="es-MX" sz="2400" b="1" dirty="0">
                <a:latin typeface="Adobe Caslon Pro" pitchFamily="18" charset="0"/>
              </a:rPr>
              <a:t>8 de abril de 2013</a:t>
            </a:r>
            <a:r>
              <a:rPr lang="es-MX" sz="2400" dirty="0">
                <a:latin typeface="Adobe Caslon Pro" pitchFamily="18" charset="0"/>
              </a:rPr>
              <a:t>, se publicó en el </a:t>
            </a:r>
            <a:r>
              <a:rPr lang="es-MX" sz="2400" dirty="0" smtClean="0">
                <a:latin typeface="Adobe Caslon Pro" pitchFamily="18" charset="0"/>
              </a:rPr>
              <a:t>DOF, </a:t>
            </a:r>
            <a:r>
              <a:rPr lang="es-MX" sz="2400" b="1" dirty="0">
                <a:latin typeface="Adobe Caslon Pro" pitchFamily="18" charset="0"/>
              </a:rPr>
              <a:t>el Acuerdo </a:t>
            </a:r>
            <a:r>
              <a:rPr lang="es-MX" sz="2400" b="1" dirty="0" smtClean="0">
                <a:latin typeface="Adobe Caslon Pro" pitchFamily="18" charset="0"/>
              </a:rPr>
              <a:t>número </a:t>
            </a:r>
            <a:r>
              <a:rPr lang="es-MX" sz="2400" b="1" dirty="0">
                <a:latin typeface="Adobe Caslon Pro" pitchFamily="18" charset="0"/>
              </a:rPr>
              <a:t>685 </a:t>
            </a:r>
            <a:r>
              <a:rPr lang="es-MX" sz="2400" dirty="0">
                <a:latin typeface="Adobe Caslon Pro" pitchFamily="18" charset="0"/>
              </a:rPr>
              <a:t>por el que se modifica el diverso </a:t>
            </a:r>
            <a:r>
              <a:rPr lang="es-MX" sz="2400" dirty="0" smtClean="0">
                <a:latin typeface="Adobe Caslon Pro" pitchFamily="18" charset="0"/>
              </a:rPr>
              <a:t>número </a:t>
            </a:r>
            <a:r>
              <a:rPr lang="es-MX" sz="2400" dirty="0">
                <a:latin typeface="Adobe Caslon Pro" pitchFamily="18" charset="0"/>
              </a:rPr>
              <a:t>648 por el que se establecen normas generales para la evaluación, acreditación, promoción y certificación en la educación </a:t>
            </a:r>
            <a:r>
              <a:rPr lang="es-MX" sz="2400" dirty="0" smtClean="0">
                <a:latin typeface="Adobe Caslon Pro" pitchFamily="18" charset="0"/>
              </a:rPr>
              <a:t>básica: </a:t>
            </a:r>
          </a:p>
          <a:p>
            <a:pPr lvl="2" algn="just"/>
            <a:r>
              <a:rPr lang="es-MX" sz="2400" dirty="0" smtClean="0">
                <a:latin typeface="Adobe Caslon Pro" pitchFamily="18" charset="0"/>
              </a:rPr>
              <a:t>Se </a:t>
            </a:r>
            <a:r>
              <a:rPr lang="es-MX" sz="2400" b="1" dirty="0" smtClean="0">
                <a:latin typeface="Adobe Caslon Pro" pitchFamily="18" charset="0"/>
              </a:rPr>
              <a:t>modifican</a:t>
            </a:r>
            <a:r>
              <a:rPr lang="es-MX" sz="2400" dirty="0" smtClean="0">
                <a:latin typeface="Adobe Caslon Pro" pitchFamily="18" charset="0"/>
              </a:rPr>
              <a:t> los artículos: </a:t>
            </a:r>
          </a:p>
          <a:p>
            <a:pPr lvl="4" algn="just"/>
            <a:r>
              <a:rPr lang="es-MX" sz="2400" b="1" dirty="0" smtClean="0">
                <a:latin typeface="Adobe Caslon Pro" pitchFamily="18" charset="0"/>
              </a:rPr>
              <a:t>7o.  y 15o</a:t>
            </a:r>
            <a:r>
              <a:rPr lang="es-MX" sz="2400" b="1" dirty="0">
                <a:latin typeface="Adobe Caslon Pro" pitchFamily="18" charset="0"/>
              </a:rPr>
              <a:t>., </a:t>
            </a:r>
            <a:r>
              <a:rPr lang="es-MX" sz="2400" dirty="0">
                <a:latin typeface="Adobe Caslon Pro" pitchFamily="18" charset="0"/>
              </a:rPr>
              <a:t>en su numeral </a:t>
            </a:r>
            <a:r>
              <a:rPr lang="es-MX" sz="2400" b="1" dirty="0">
                <a:latin typeface="Adobe Caslon Pro" pitchFamily="18" charset="0"/>
              </a:rPr>
              <a:t>15.2</a:t>
            </a:r>
            <a:r>
              <a:rPr lang="es-MX" sz="2400" dirty="0">
                <a:latin typeface="Adobe Caslon Pro" pitchFamily="18" charset="0"/>
              </a:rPr>
              <a:t> y </a:t>
            </a:r>
            <a:endParaRPr lang="es-MX" sz="2400" dirty="0" smtClean="0">
              <a:latin typeface="Adobe Caslon Pro" pitchFamily="18" charset="0"/>
            </a:endParaRPr>
          </a:p>
          <a:p>
            <a:pPr lvl="2" algn="just"/>
            <a:r>
              <a:rPr lang="es-MX" sz="2400" dirty="0" smtClean="0">
                <a:latin typeface="Adobe Caslon Pro" pitchFamily="18" charset="0"/>
              </a:rPr>
              <a:t>Se </a:t>
            </a:r>
            <a:r>
              <a:rPr lang="es-MX" sz="2400" b="1" dirty="0">
                <a:latin typeface="Adobe Caslon Pro" pitchFamily="18" charset="0"/>
              </a:rPr>
              <a:t>adiciona</a:t>
            </a:r>
            <a:r>
              <a:rPr lang="es-MX" sz="2400" dirty="0" smtClean="0">
                <a:latin typeface="Adobe Caslon Pro" pitchFamily="18" charset="0"/>
              </a:rPr>
              <a:t>: </a:t>
            </a:r>
          </a:p>
          <a:p>
            <a:pPr lvl="4" algn="just"/>
            <a:r>
              <a:rPr lang="es-MX" sz="2400" dirty="0" smtClean="0">
                <a:latin typeface="Adobe Caslon Pro" pitchFamily="18" charset="0"/>
              </a:rPr>
              <a:t>Un </a:t>
            </a:r>
            <a:r>
              <a:rPr lang="es-MX" sz="2400" dirty="0">
                <a:latin typeface="Adobe Caslon Pro" pitchFamily="18" charset="0"/>
              </a:rPr>
              <a:t>párrafo al artículo </a:t>
            </a:r>
            <a:r>
              <a:rPr lang="es-MX" sz="2400" b="1" dirty="0">
                <a:latin typeface="Adobe Caslon Pro" pitchFamily="18" charset="0"/>
              </a:rPr>
              <a:t>5o</a:t>
            </a:r>
            <a:r>
              <a:rPr lang="es-MX" sz="2400" dirty="0">
                <a:latin typeface="Adobe Caslon Pro" pitchFamily="18" charset="0"/>
              </a:rPr>
              <a:t>., </a:t>
            </a:r>
            <a:endParaRPr lang="es-MX" sz="2400" dirty="0" smtClean="0">
              <a:latin typeface="Adobe Caslon Pro" pitchFamily="18" charset="0"/>
            </a:endParaRPr>
          </a:p>
          <a:p>
            <a:pPr lvl="4" algn="just"/>
            <a:r>
              <a:rPr lang="es-MX" sz="2400" dirty="0" smtClean="0">
                <a:latin typeface="Adobe Caslon Pro" pitchFamily="18" charset="0"/>
              </a:rPr>
              <a:t>y el artículo </a:t>
            </a:r>
            <a:r>
              <a:rPr lang="es-MX" sz="2400" b="1" dirty="0">
                <a:latin typeface="Adobe Caslon Pro" pitchFamily="18" charset="0"/>
              </a:rPr>
              <a:t>17 </a:t>
            </a:r>
            <a:r>
              <a:rPr lang="es-MX" sz="2400" b="1" dirty="0" smtClean="0">
                <a:latin typeface="Adobe Caslon Pro" pitchFamily="18" charset="0"/>
              </a:rPr>
              <a:t>Bis.</a:t>
            </a:r>
            <a:endParaRPr lang="es-MX" sz="2400" b="1" dirty="0">
              <a:latin typeface="Adobe Caslon Pro" pitchFamily="18" charset="0"/>
            </a:endParaRPr>
          </a:p>
        </p:txBody>
      </p:sp>
      <p:sp>
        <p:nvSpPr>
          <p:cNvPr id="3" name="Rectángulo redondeado 5"/>
          <p:cNvSpPr/>
          <p:nvPr/>
        </p:nvSpPr>
        <p:spPr>
          <a:xfrm>
            <a:off x="145109" y="945482"/>
            <a:ext cx="2155963" cy="644991"/>
          </a:xfrm>
          <a:prstGeom prst="roundRect">
            <a:avLst/>
          </a:prstGeom>
          <a:solidFill>
            <a:srgbClr val="921D1A"/>
          </a:solidFill>
          <a:ln w="0">
            <a:solidFill>
              <a:schemeClr val="accent2">
                <a:lumMod val="50000"/>
              </a:schemeClr>
            </a:solidFill>
          </a:ln>
        </p:spPr>
        <p:style>
          <a:lnRef idx="1">
            <a:schemeClr val="dk1"/>
          </a:lnRef>
          <a:fillRef idx="3">
            <a:schemeClr val="dk1"/>
          </a:fillRef>
          <a:effectRef idx="2">
            <a:schemeClr val="dk1"/>
          </a:effectRef>
          <a:fontRef idx="minor">
            <a:schemeClr val="lt1"/>
          </a:fontRef>
        </p:style>
        <p:txBody>
          <a:bodyPr rtlCol="0" anchor="ctr"/>
          <a:lstStyle/>
          <a:p>
            <a:pPr algn="ctr"/>
            <a:r>
              <a:rPr lang="es-ES" b="1" dirty="0" smtClean="0">
                <a:solidFill>
                  <a:schemeClr val="bg1"/>
                </a:solidFill>
                <a:latin typeface="Adobe Caslon Pro" pitchFamily="18" charset="0"/>
              </a:rPr>
              <a:t>ANTECEDENTES</a:t>
            </a:r>
            <a:endParaRPr lang="es-ES" b="1" dirty="0">
              <a:solidFill>
                <a:schemeClr val="bg1"/>
              </a:solidFill>
              <a:latin typeface="Adobe Caslon Pro" pitchFamily="18" charset="0"/>
            </a:endParaRPr>
          </a:p>
        </p:txBody>
      </p:sp>
      <p:sp>
        <p:nvSpPr>
          <p:cNvPr id="4" name="1 Título"/>
          <p:cNvSpPr txBox="1">
            <a:spLocks/>
          </p:cNvSpPr>
          <p:nvPr/>
        </p:nvSpPr>
        <p:spPr bwMode="auto">
          <a:xfrm>
            <a:off x="23347" y="0"/>
            <a:ext cx="4839599" cy="859291"/>
          </a:xfrm>
          <a:prstGeom prst="rect">
            <a:avLst/>
          </a:prstGeom>
          <a:noFill/>
          <a:ln>
            <a:miter lim="800000"/>
            <a:headEnd/>
            <a:tailEnd/>
          </a:ln>
        </p:spPr>
        <p:txBody>
          <a:bodyPr anchor="ctr"/>
          <a:lstStyle/>
          <a:p>
            <a:pPr>
              <a:defRPr/>
            </a:pPr>
            <a:r>
              <a:rPr lang="es-MX" sz="1600" b="1" dirty="0" smtClean="0">
                <a:solidFill>
                  <a:schemeClr val="bg1"/>
                </a:solidFill>
                <a:latin typeface="Agency FB" pitchFamily="34" charset="0"/>
              </a:rPr>
              <a:t>Modificaciones </a:t>
            </a:r>
            <a:r>
              <a:rPr lang="es-MX" sz="1600" b="1" dirty="0">
                <a:solidFill>
                  <a:schemeClr val="bg1"/>
                </a:solidFill>
                <a:latin typeface="Agency FB" pitchFamily="34" charset="0"/>
              </a:rPr>
              <a:t>al Acuerdo 648 por el que se establecen normas generales para la evaluación, acreditación, promoción y certificación en la educación básica.</a:t>
            </a:r>
          </a:p>
        </p:txBody>
      </p:sp>
      <p:pic>
        <p:nvPicPr>
          <p:cNvPr id="5" name="Picture 7" descr="DIARIO OFICIAL"/>
          <p:cNvPicPr>
            <a:picLocks noChangeAspect="1" noChangeArrowheads="1"/>
          </p:cNvPicPr>
          <p:nvPr/>
        </p:nvPicPr>
        <p:blipFill>
          <a:blip r:embed="rId3">
            <a:extLst>
              <a:ext uri="{28A0092B-C50C-407E-A947-70E740481C1C}">
                <a14:useLocalDpi xmlns="" xmlns:a14="http://schemas.microsoft.com/office/drawing/2010/main" val="0"/>
              </a:ext>
            </a:extLst>
          </a:blip>
          <a:srcRect l="8974" r="6885"/>
          <a:stretch>
            <a:fillRect/>
          </a:stretch>
        </p:blipFill>
        <p:spPr bwMode="auto">
          <a:xfrm>
            <a:off x="7060763" y="4787900"/>
            <a:ext cx="1469172" cy="1920968"/>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 xmlns:p14="http://schemas.microsoft.com/office/powerpoint/2010/main" val="1762475521"/>
              </p:ext>
            </p:extLst>
          </p:nvPr>
        </p:nvGraphicFramePr>
        <p:xfrm>
          <a:off x="232228" y="1212018"/>
          <a:ext cx="8649652" cy="5364480"/>
        </p:xfrm>
        <a:graphic>
          <a:graphicData uri="http://schemas.openxmlformats.org/drawingml/2006/table">
            <a:tbl>
              <a:tblPr firstRow="1" bandRow="1">
                <a:tableStyleId>{5C22544A-7EE6-4342-B048-85BDC9FD1C3A}</a:tableStyleId>
              </a:tblPr>
              <a:tblGrid>
                <a:gridCol w="4039707"/>
                <a:gridCol w="317406"/>
                <a:gridCol w="4292539"/>
              </a:tblGrid>
              <a:tr h="278108">
                <a:tc>
                  <a:txBody>
                    <a:bodyPr/>
                    <a:lstStyle/>
                    <a:p>
                      <a:pPr algn="ctr"/>
                      <a:r>
                        <a:rPr lang="es-MX" sz="2000" b="1" dirty="0" smtClean="0">
                          <a:solidFill>
                            <a:schemeClr val="bg1"/>
                          </a:solidFill>
                          <a:latin typeface="Agency FB" pitchFamily="34" charset="0"/>
                        </a:rPr>
                        <a:t>Acuerdo 648 </a:t>
                      </a:r>
                      <a:endParaRPr lang="es-MX" sz="2000" b="1" dirty="0">
                        <a:solidFill>
                          <a:schemeClr val="bg1"/>
                        </a:solidFill>
                        <a:latin typeface="Agency FB" pitchFamily="34" charset="0"/>
                      </a:endParaRPr>
                    </a:p>
                  </a:txBody>
                  <a:tcPr>
                    <a:solidFill>
                      <a:srgbClr val="921D1A"/>
                    </a:solidFill>
                  </a:tcPr>
                </a:tc>
                <a:tc>
                  <a:txBody>
                    <a:bodyPr/>
                    <a:lstStyle/>
                    <a:p>
                      <a:pPr algn="ctr"/>
                      <a:endParaRPr lang="es-MX" sz="2000" b="1" dirty="0">
                        <a:solidFill>
                          <a:schemeClr val="bg1"/>
                        </a:solidFill>
                        <a:latin typeface="Adobe Caslon Pro" pitchFamily="18" charset="0"/>
                      </a:endParaRPr>
                    </a:p>
                  </a:txBody>
                  <a:tcPr>
                    <a:solidFill>
                      <a:schemeClr val="bg1"/>
                    </a:solidFill>
                  </a:tcPr>
                </a:tc>
                <a:tc>
                  <a:txBody>
                    <a:bodyPr/>
                    <a:lstStyle/>
                    <a:p>
                      <a:pPr algn="ctr"/>
                      <a:r>
                        <a:rPr lang="es-MX" sz="2000" b="1" dirty="0" smtClean="0">
                          <a:solidFill>
                            <a:schemeClr val="bg1"/>
                          </a:solidFill>
                          <a:latin typeface="Agency FB" pitchFamily="34" charset="0"/>
                        </a:rPr>
                        <a:t>Acuerdo</a:t>
                      </a:r>
                      <a:r>
                        <a:rPr lang="es-MX" sz="2000" b="1" baseline="0" dirty="0" smtClean="0">
                          <a:solidFill>
                            <a:schemeClr val="bg1"/>
                          </a:solidFill>
                          <a:latin typeface="Agency FB" pitchFamily="34" charset="0"/>
                        </a:rPr>
                        <a:t> 685</a:t>
                      </a:r>
                      <a:endParaRPr lang="es-MX" sz="2000" b="1" dirty="0">
                        <a:solidFill>
                          <a:schemeClr val="bg1"/>
                        </a:solidFill>
                        <a:latin typeface="Agency FB" pitchFamily="34" charset="0"/>
                      </a:endParaRPr>
                    </a:p>
                  </a:txBody>
                  <a:tcPr>
                    <a:solidFill>
                      <a:srgbClr val="921D1A"/>
                    </a:solidFill>
                  </a:tcPr>
                </a:tc>
              </a:tr>
              <a:tr h="2989657">
                <a:tc>
                  <a:txBody>
                    <a:bodyPr/>
                    <a:lstStyle/>
                    <a:p>
                      <a:pPr algn="just"/>
                      <a:endParaRPr lang="es-MX" sz="2000" dirty="0" smtClean="0">
                        <a:latin typeface="Adobe Caslon Pro" pitchFamily="18" charset="0"/>
                      </a:endParaRPr>
                    </a:p>
                    <a:p>
                      <a:pPr algn="just"/>
                      <a:r>
                        <a:rPr lang="es-ES" sz="2000" b="1" kern="1200" dirty="0" smtClean="0">
                          <a:solidFill>
                            <a:schemeClr val="dk1"/>
                          </a:solidFill>
                          <a:effectLst/>
                          <a:latin typeface="Adobe Caslon Pro" pitchFamily="18" charset="0"/>
                          <a:ea typeface="+mn-ea"/>
                          <a:cs typeface="+mn-cs"/>
                        </a:rPr>
                        <a:t>Artículo 5o.- </a:t>
                      </a:r>
                      <a:r>
                        <a:rPr lang="es-ES" sz="2000" kern="1200" dirty="0" smtClean="0">
                          <a:solidFill>
                            <a:schemeClr val="dk1"/>
                          </a:solidFill>
                          <a:effectLst/>
                          <a:latin typeface="Adobe Caslon Pro" pitchFamily="18" charset="0"/>
                          <a:ea typeface="+mn-ea"/>
                          <a:cs typeface="+mn-cs"/>
                        </a:rPr>
                        <a:t>Cartilla de Educación Básica: Se establece la Cartilla de Educación Básica como:</a:t>
                      </a:r>
                    </a:p>
                    <a:p>
                      <a:pPr algn="just"/>
                      <a:endParaRPr lang="es-MX" sz="2000" kern="1200" dirty="0" smtClean="0">
                        <a:solidFill>
                          <a:schemeClr val="dk1"/>
                        </a:solidFill>
                        <a:effectLst/>
                        <a:latin typeface="Adobe Caslon Pro" pitchFamily="18" charset="0"/>
                        <a:ea typeface="+mn-ea"/>
                        <a:cs typeface="+mn-cs"/>
                      </a:endParaRPr>
                    </a:p>
                    <a:p>
                      <a:pPr marL="342900" indent="-342900" algn="just">
                        <a:buAutoNum type="alphaLcParenR"/>
                      </a:pPr>
                      <a:r>
                        <a:rPr lang="es-ES" sz="2000" kern="1200" dirty="0" smtClean="0">
                          <a:solidFill>
                            <a:schemeClr val="dk1"/>
                          </a:solidFill>
                          <a:effectLst/>
                          <a:latin typeface="Adobe Caslon Pro" pitchFamily="18" charset="0"/>
                          <a:ea typeface="+mn-ea"/>
                          <a:cs typeface="+mn-cs"/>
                        </a:rPr>
                        <a:t>Documento informativo del desempeño de los alumnos, y</a:t>
                      </a:r>
                    </a:p>
                    <a:p>
                      <a:pPr marL="0" indent="0">
                        <a:buNone/>
                      </a:pPr>
                      <a:endParaRPr lang="es-MX" sz="2000" kern="1200" dirty="0" smtClean="0">
                        <a:solidFill>
                          <a:schemeClr val="dk1"/>
                        </a:solidFill>
                        <a:effectLst/>
                        <a:latin typeface="Adobe Caslon Pro" pitchFamily="18" charset="0"/>
                        <a:ea typeface="+mn-ea"/>
                        <a:cs typeface="+mn-cs"/>
                      </a:endParaRPr>
                    </a:p>
                    <a:p>
                      <a:pPr marL="357188" indent="-357188" algn="just">
                        <a:tabLst>
                          <a:tab pos="357188" algn="l"/>
                        </a:tabLst>
                      </a:pPr>
                      <a:r>
                        <a:rPr lang="es-ES" sz="2000" b="0" kern="1200" dirty="0" smtClean="0">
                          <a:solidFill>
                            <a:schemeClr val="dk1"/>
                          </a:solidFill>
                          <a:effectLst/>
                          <a:latin typeface="Adobe Caslon Pro" pitchFamily="18" charset="0"/>
                          <a:ea typeface="+mn-ea"/>
                          <a:cs typeface="+mn-cs"/>
                        </a:rPr>
                        <a:t>b)	Documento oficial que legitima la acreditación y certificación parcial o total de cada grado de la educación básica.</a:t>
                      </a:r>
                      <a:endParaRPr lang="es-MX" sz="2000" b="0" kern="1200" dirty="0" smtClean="0">
                        <a:solidFill>
                          <a:schemeClr val="dk1"/>
                        </a:solidFill>
                        <a:effectLst/>
                        <a:latin typeface="Adobe Caslon Pro" pitchFamily="18" charset="0"/>
                        <a:ea typeface="+mn-ea"/>
                        <a:cs typeface="+mn-cs"/>
                      </a:endParaRPr>
                    </a:p>
                    <a:p>
                      <a:pPr algn="just"/>
                      <a:endParaRPr lang="es-MX" sz="2000" dirty="0">
                        <a:latin typeface="Adobe Caslon Pro" pitchFamily="18" charset="0"/>
                      </a:endParaRPr>
                    </a:p>
                  </a:txBody>
                  <a:tcPr>
                    <a:noFill/>
                  </a:tcPr>
                </a:tc>
                <a:tc>
                  <a:txBody>
                    <a:bodyPr/>
                    <a:lstStyle/>
                    <a:p>
                      <a:pPr algn="just"/>
                      <a:endParaRPr lang="es-MX" sz="2000" dirty="0">
                        <a:latin typeface="Adobe Caslon Pro" pitchFamily="18" charset="0"/>
                      </a:endParaRPr>
                    </a:p>
                  </a:txBody>
                  <a:tcPr>
                    <a:noFill/>
                  </a:tcPr>
                </a:tc>
                <a:tc>
                  <a:txBody>
                    <a:bodyPr/>
                    <a:lstStyle/>
                    <a:p>
                      <a:pPr algn="just"/>
                      <a:endParaRPr lang="es-MX" sz="2000" dirty="0" smtClean="0">
                        <a:latin typeface="Adobe Caslon Pro" pitchFamily="18" charset="0"/>
                      </a:endParaRPr>
                    </a:p>
                    <a:p>
                      <a:pPr algn="just"/>
                      <a:r>
                        <a:rPr lang="es-MX" sz="2000" dirty="0" smtClean="0">
                          <a:latin typeface="Adobe Caslon Pro" pitchFamily="18" charset="0"/>
                        </a:rPr>
                        <a:t>“Artículo 5o.- …</a:t>
                      </a:r>
                    </a:p>
                    <a:p>
                      <a:pPr algn="just"/>
                      <a:r>
                        <a:rPr lang="es-MX" sz="2000" dirty="0" smtClean="0">
                          <a:latin typeface="Adobe Caslon Pro" pitchFamily="18" charset="0"/>
                        </a:rPr>
                        <a:t>a)</a:t>
                      </a:r>
                      <a:r>
                        <a:rPr lang="es-MX" sz="2000" baseline="0" dirty="0" smtClean="0">
                          <a:latin typeface="Adobe Caslon Pro" pitchFamily="18" charset="0"/>
                        </a:rPr>
                        <a:t> </a:t>
                      </a:r>
                      <a:r>
                        <a:rPr lang="es-MX" sz="2000" dirty="0" smtClean="0">
                          <a:latin typeface="Adobe Caslon Pro" pitchFamily="18" charset="0"/>
                        </a:rPr>
                        <a:t>…</a:t>
                      </a:r>
                    </a:p>
                    <a:p>
                      <a:pPr marL="265113" indent="-265113" algn="just">
                        <a:buAutoNum type="alphaLcParenR" startAt="2"/>
                      </a:pPr>
                      <a:r>
                        <a:rPr lang="es-MX" sz="2000" dirty="0" smtClean="0">
                          <a:latin typeface="Adobe Caslon Pro" pitchFamily="18" charset="0"/>
                        </a:rPr>
                        <a:t>…</a:t>
                      </a:r>
                    </a:p>
                    <a:p>
                      <a:pPr marL="0" indent="0" algn="just">
                        <a:buNone/>
                      </a:pPr>
                      <a:endParaRPr lang="es-MX" sz="2000" dirty="0" smtClean="0">
                        <a:latin typeface="Adobe Caslon Pro" pitchFamily="18" charset="0"/>
                      </a:endParaRPr>
                    </a:p>
                    <a:p>
                      <a:pPr algn="just"/>
                      <a:r>
                        <a:rPr lang="es-MX" sz="2000" dirty="0" smtClean="0">
                          <a:latin typeface="Adobe Caslon Pro" pitchFamily="18" charset="0"/>
                        </a:rPr>
                        <a:t>En el caso de la educación preescolar, y una vez que el alumno concluya dicho nivel educativo, en la Cartilla de Educación Básica se deberá asentar la leyenda: “</a:t>
                      </a:r>
                      <a:r>
                        <a:rPr lang="es-MX" sz="2000" b="1" dirty="0" smtClean="0">
                          <a:latin typeface="Adobe Caslon Pro" pitchFamily="18" charset="0"/>
                        </a:rPr>
                        <a:t>CONCLUYÓ SU EDUCACIÓN PREESCOLAR</a:t>
                      </a:r>
                      <a:r>
                        <a:rPr lang="es-MX" sz="2000" dirty="0" smtClean="0">
                          <a:latin typeface="Adobe Caslon Pro" pitchFamily="18" charset="0"/>
                        </a:rPr>
                        <a:t>”.</a:t>
                      </a:r>
                    </a:p>
                    <a:p>
                      <a:pPr algn="just"/>
                      <a:r>
                        <a:rPr lang="es-MX" sz="2000" dirty="0" smtClean="0">
                          <a:latin typeface="Adobe Caslon Pro" pitchFamily="18" charset="0"/>
                        </a:rPr>
                        <a:t>…</a:t>
                      </a:r>
                    </a:p>
                    <a:p>
                      <a:pPr algn="just"/>
                      <a:r>
                        <a:rPr lang="es-MX" sz="2000" dirty="0" smtClean="0">
                          <a:latin typeface="Adobe Caslon Pro" pitchFamily="18" charset="0"/>
                        </a:rPr>
                        <a:t>…</a:t>
                      </a:r>
                    </a:p>
                    <a:p>
                      <a:pPr algn="just"/>
                      <a:r>
                        <a:rPr lang="es-MX" sz="2000" dirty="0" smtClean="0">
                          <a:latin typeface="Adobe Caslon Pro" pitchFamily="18" charset="0"/>
                        </a:rPr>
                        <a:t>…</a:t>
                      </a:r>
                    </a:p>
                  </a:txBody>
                  <a:tcPr>
                    <a:noFill/>
                  </a:tcPr>
                </a:tc>
              </a:tr>
            </a:tbl>
          </a:graphicData>
        </a:graphic>
      </p:graphicFrame>
      <p:pic>
        <p:nvPicPr>
          <p:cNvPr id="3"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30821" t="45604" r="28599" b="18531"/>
          <a:stretch/>
        </p:blipFill>
        <p:spPr bwMode="auto">
          <a:xfrm>
            <a:off x="5353466" y="5397500"/>
            <a:ext cx="3163251" cy="141069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1 Título"/>
          <p:cNvSpPr txBox="1">
            <a:spLocks/>
          </p:cNvSpPr>
          <p:nvPr/>
        </p:nvSpPr>
        <p:spPr bwMode="auto">
          <a:xfrm>
            <a:off x="23347" y="0"/>
            <a:ext cx="4839599" cy="859291"/>
          </a:xfrm>
          <a:prstGeom prst="rect">
            <a:avLst/>
          </a:prstGeom>
          <a:noFill/>
          <a:ln>
            <a:miter lim="800000"/>
            <a:headEnd/>
            <a:tailEnd/>
          </a:ln>
        </p:spPr>
        <p:txBody>
          <a:bodyPr anchor="ctr"/>
          <a:lstStyle/>
          <a:p>
            <a:pPr>
              <a:defRPr/>
            </a:pPr>
            <a:r>
              <a:rPr lang="es-MX" sz="1600" b="1" dirty="0" smtClean="0">
                <a:solidFill>
                  <a:schemeClr val="bg1"/>
                </a:solidFill>
                <a:latin typeface="Agency FB" pitchFamily="34" charset="0"/>
              </a:rPr>
              <a:t>Modificaciones </a:t>
            </a:r>
            <a:r>
              <a:rPr lang="es-MX" sz="1600" b="1" dirty="0">
                <a:solidFill>
                  <a:schemeClr val="bg1"/>
                </a:solidFill>
                <a:latin typeface="Agency FB" pitchFamily="34" charset="0"/>
              </a:rPr>
              <a:t>al Acuerdo 648 por el que se establecen normas generales para la evaluación, acreditación, promoción y certificación en la educación básica.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 xmlns:p14="http://schemas.microsoft.com/office/powerpoint/2010/main" val="3336046959"/>
              </p:ext>
            </p:extLst>
          </p:nvPr>
        </p:nvGraphicFramePr>
        <p:xfrm>
          <a:off x="54530" y="1176884"/>
          <a:ext cx="9021974" cy="7086600"/>
        </p:xfrm>
        <a:graphic>
          <a:graphicData uri="http://schemas.openxmlformats.org/drawingml/2006/table">
            <a:tbl>
              <a:tblPr firstRow="1" bandRow="1">
                <a:tableStyleId>{5C22544A-7EE6-4342-B048-85BDC9FD1C3A}</a:tableStyleId>
              </a:tblPr>
              <a:tblGrid>
                <a:gridCol w="4377750"/>
                <a:gridCol w="208280"/>
                <a:gridCol w="4435944"/>
              </a:tblGrid>
              <a:tr h="381079">
                <a:tc>
                  <a:txBody>
                    <a:bodyPr/>
                    <a:lstStyle/>
                    <a:p>
                      <a:pPr algn="ctr"/>
                      <a:r>
                        <a:rPr lang="es-MX" sz="2000" b="1" dirty="0" smtClean="0">
                          <a:solidFill>
                            <a:schemeClr val="bg1"/>
                          </a:solidFill>
                          <a:latin typeface="Agency FB" pitchFamily="34" charset="0"/>
                        </a:rPr>
                        <a:t>Acuerdo 648 </a:t>
                      </a:r>
                      <a:endParaRPr lang="es-MX" sz="2000" b="1" dirty="0">
                        <a:solidFill>
                          <a:schemeClr val="bg1"/>
                        </a:solidFill>
                        <a:latin typeface="Agency FB" pitchFamily="34" charset="0"/>
                      </a:endParaRPr>
                    </a:p>
                  </a:txBody>
                  <a:tcPr>
                    <a:solidFill>
                      <a:srgbClr val="921D1A"/>
                    </a:solidFill>
                  </a:tcPr>
                </a:tc>
                <a:tc>
                  <a:txBody>
                    <a:bodyPr/>
                    <a:lstStyle/>
                    <a:p>
                      <a:pPr algn="ctr"/>
                      <a:endParaRPr lang="es-MX" sz="1100" b="1" dirty="0">
                        <a:solidFill>
                          <a:schemeClr val="bg1"/>
                        </a:solidFill>
                        <a:latin typeface="Agency FB" pitchFamily="34" charset="0"/>
                      </a:endParaRPr>
                    </a:p>
                  </a:txBody>
                  <a:tcPr>
                    <a:noFill/>
                  </a:tcPr>
                </a:tc>
                <a:tc>
                  <a:txBody>
                    <a:bodyPr/>
                    <a:lstStyle/>
                    <a:p>
                      <a:pPr algn="ctr"/>
                      <a:r>
                        <a:rPr lang="es-MX" sz="2000" b="1" dirty="0" smtClean="0">
                          <a:solidFill>
                            <a:schemeClr val="bg1"/>
                          </a:solidFill>
                          <a:latin typeface="Agency FB" pitchFamily="34" charset="0"/>
                        </a:rPr>
                        <a:t>Acuerdo</a:t>
                      </a:r>
                      <a:r>
                        <a:rPr lang="es-MX" sz="2000" b="1" baseline="0" dirty="0" smtClean="0">
                          <a:solidFill>
                            <a:schemeClr val="bg1"/>
                          </a:solidFill>
                          <a:latin typeface="Agency FB" pitchFamily="34" charset="0"/>
                        </a:rPr>
                        <a:t> 685</a:t>
                      </a:r>
                      <a:endParaRPr lang="es-MX" sz="2000" b="1" dirty="0">
                        <a:solidFill>
                          <a:schemeClr val="bg1"/>
                        </a:solidFill>
                        <a:latin typeface="Agency FB" pitchFamily="34" charset="0"/>
                      </a:endParaRPr>
                    </a:p>
                  </a:txBody>
                  <a:tcPr>
                    <a:solidFill>
                      <a:srgbClr val="921D1A"/>
                    </a:solidFill>
                  </a:tcPr>
                </a:tc>
              </a:tr>
              <a:tr h="4954023">
                <a:tc>
                  <a:txBody>
                    <a:bodyPr/>
                    <a:lstStyle/>
                    <a:p>
                      <a:pPr algn="just"/>
                      <a:endParaRPr lang="es-MX" sz="400" b="1" dirty="0" smtClean="0">
                        <a:latin typeface="Adobe Caslon Pro" pitchFamily="18" charset="0"/>
                      </a:endParaRPr>
                    </a:p>
                    <a:p>
                      <a:pPr algn="just"/>
                      <a:r>
                        <a:rPr lang="es-MX" sz="2000" b="1" dirty="0" smtClean="0">
                          <a:latin typeface="Adobe Caslon Pro" pitchFamily="18" charset="0"/>
                        </a:rPr>
                        <a:t>Artículo 7o.- </a:t>
                      </a:r>
                      <a:r>
                        <a:rPr lang="es-MX" sz="2000" dirty="0" smtClean="0">
                          <a:latin typeface="Adobe Caslon Pro" pitchFamily="18" charset="0"/>
                        </a:rPr>
                        <a:t>Niveles de desempeño y momentos de registro de evaluación en la educación preescolar: En apego al programa de estudio y con base en las evidencias reunidas durante el proceso educativo, el docente utilizará los siguientes niveles de desempeño para ubicar al alumno, en cada momento de registro de evaluación.</a:t>
                      </a:r>
                    </a:p>
                    <a:p>
                      <a:pPr algn="just"/>
                      <a:endParaRPr lang="es-MX" sz="2000" dirty="0" smtClean="0">
                        <a:latin typeface="Adobe Caslon Pro" pitchFamily="18" charset="0"/>
                      </a:endParaRPr>
                    </a:p>
                    <a:p>
                      <a:pPr algn="just"/>
                      <a:endParaRPr lang="es-MX" sz="2000" dirty="0" smtClean="0">
                        <a:latin typeface="Adobe Caslon Pro" pitchFamily="18" charset="0"/>
                      </a:endParaRPr>
                    </a:p>
                  </a:txBody>
                  <a:tcPr>
                    <a:noFill/>
                  </a:tcPr>
                </a:tc>
                <a:tc>
                  <a:txBody>
                    <a:bodyPr/>
                    <a:lstStyle/>
                    <a:p>
                      <a:pPr algn="just"/>
                      <a:endParaRPr lang="es-MX" sz="2000" dirty="0" smtClean="0">
                        <a:latin typeface="Adobe Caslon Pro" pitchFamily="18" charset="0"/>
                      </a:endParaRPr>
                    </a:p>
                  </a:txBody>
                  <a:tcPr>
                    <a:noFill/>
                  </a:tcPr>
                </a:tc>
                <a:tc>
                  <a:txBody>
                    <a:bodyPr/>
                    <a:lstStyle/>
                    <a:p>
                      <a:pPr algn="just"/>
                      <a:endParaRPr lang="es-MX" sz="400" b="1" dirty="0" smtClean="0">
                        <a:latin typeface="Adobe Caslon Pro" pitchFamily="18" charset="0"/>
                      </a:endParaRPr>
                    </a:p>
                    <a:p>
                      <a:pPr marL="0" indent="0" algn="just"/>
                      <a:r>
                        <a:rPr lang="es-MX" sz="2000" b="1" dirty="0" smtClean="0">
                          <a:latin typeface="Adobe Caslon Pro" pitchFamily="18" charset="0"/>
                        </a:rPr>
                        <a:t>Artículo 7o.- </a:t>
                      </a:r>
                      <a:r>
                        <a:rPr lang="es-MX" sz="2000" dirty="0" smtClean="0">
                          <a:latin typeface="Adobe Caslon Pro" pitchFamily="18" charset="0"/>
                        </a:rPr>
                        <a:t>En la educación preescolar, la evaluación del desempeño del alumno es exclusivamente cualitativa, por lo que el docente, con base en las evidencias reunidas durante el proceso educativo, únicamente anotará en la Cartilla de Educación Básica, sus observaciones y recomendaciones para que los padres de familia o tutores contribuyan a mejorar el desempeño de sus hijos o pupilos, </a:t>
                      </a:r>
                      <a:r>
                        <a:rPr lang="es-MX" sz="2000" b="1" dirty="0" smtClean="0">
                          <a:latin typeface="Adobe Caslon Pro" pitchFamily="18" charset="0"/>
                        </a:rPr>
                        <a:t>sin emplear para ello ningún tipo de clasificación o referencia numérica.</a:t>
                      </a:r>
                    </a:p>
                    <a:p>
                      <a:pPr algn="just"/>
                      <a:endParaRPr lang="es-MX" sz="900" dirty="0" smtClean="0">
                        <a:latin typeface="Adobe Caslon Pro" pitchFamily="18" charset="0"/>
                      </a:endParaRPr>
                    </a:p>
                    <a:p>
                      <a:pPr algn="just"/>
                      <a:r>
                        <a:rPr lang="es-MX" sz="2000" dirty="0" smtClean="0">
                          <a:latin typeface="Adobe Caslon Pro" pitchFamily="18" charset="0"/>
                        </a:rPr>
                        <a:t>Los momentos de registro de evaluación de la educación preescolar se llevarán a cabo en los siguientes periodos:</a:t>
                      </a:r>
                    </a:p>
                    <a:p>
                      <a:pPr algn="just"/>
                      <a:r>
                        <a:rPr lang="es-MX" sz="2000" dirty="0" smtClean="0">
                          <a:latin typeface="Adobe Caslon Pro" pitchFamily="18" charset="0"/>
                        </a:rPr>
                        <a:t>…</a:t>
                      </a:r>
                    </a:p>
                  </a:txBody>
                  <a:tcPr>
                    <a:noFill/>
                  </a:tcPr>
                </a:tc>
              </a:tr>
            </a:tbl>
          </a:graphicData>
        </a:graphic>
      </p:graphicFrame>
      <p:pic>
        <p:nvPicPr>
          <p:cNvPr id="3"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25797" t="25661" r="23865" b="10185"/>
          <a:stretch/>
        </p:blipFill>
        <p:spPr bwMode="auto">
          <a:xfrm>
            <a:off x="1233714" y="5092700"/>
            <a:ext cx="2459842" cy="1765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1 Título"/>
          <p:cNvSpPr txBox="1">
            <a:spLocks/>
          </p:cNvSpPr>
          <p:nvPr/>
        </p:nvSpPr>
        <p:spPr bwMode="auto">
          <a:xfrm>
            <a:off x="23347" y="0"/>
            <a:ext cx="4839599" cy="859291"/>
          </a:xfrm>
          <a:prstGeom prst="rect">
            <a:avLst/>
          </a:prstGeom>
          <a:noFill/>
          <a:ln>
            <a:miter lim="800000"/>
            <a:headEnd/>
            <a:tailEnd/>
          </a:ln>
        </p:spPr>
        <p:txBody>
          <a:bodyPr anchor="ctr"/>
          <a:lstStyle/>
          <a:p>
            <a:pPr>
              <a:defRPr/>
            </a:pPr>
            <a:r>
              <a:rPr lang="es-MX" sz="1600" b="1" dirty="0" smtClean="0">
                <a:solidFill>
                  <a:schemeClr val="bg1"/>
                </a:solidFill>
                <a:latin typeface="Agency FB" pitchFamily="34" charset="0"/>
              </a:rPr>
              <a:t>Modificaciones </a:t>
            </a:r>
            <a:r>
              <a:rPr lang="es-MX" sz="1600" b="1" dirty="0">
                <a:solidFill>
                  <a:schemeClr val="bg1"/>
                </a:solidFill>
                <a:latin typeface="Agency FB" pitchFamily="34" charset="0"/>
              </a:rPr>
              <a:t>al Acuerdo 648 por el que se establecen normas generales para la evaluación, acreditación, promoción y certificación en la educación básica.</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 xmlns:p14="http://schemas.microsoft.com/office/powerpoint/2010/main" val="1935574783"/>
              </p:ext>
            </p:extLst>
          </p:nvPr>
        </p:nvGraphicFramePr>
        <p:xfrm>
          <a:off x="110508" y="919068"/>
          <a:ext cx="8864600" cy="6362401"/>
        </p:xfrm>
        <a:graphic>
          <a:graphicData uri="http://schemas.openxmlformats.org/drawingml/2006/table">
            <a:tbl>
              <a:tblPr>
                <a:tableStyleId>{5C22544A-7EE6-4342-B048-85BDC9FD1C3A}</a:tableStyleId>
              </a:tblPr>
              <a:tblGrid>
                <a:gridCol w="1264813"/>
                <a:gridCol w="116840"/>
                <a:gridCol w="2250547"/>
                <a:gridCol w="116840"/>
                <a:gridCol w="5115560"/>
              </a:tblGrid>
              <a:tr h="308325">
                <a:tc gridSpan="5">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sz="2000" b="1" dirty="0" smtClean="0">
                          <a:solidFill>
                            <a:schemeClr val="bg1"/>
                          </a:solidFill>
                          <a:latin typeface="Agency FB" pitchFamily="34" charset="0"/>
                        </a:rPr>
                        <a:t>Acuerdo 648</a:t>
                      </a:r>
                    </a:p>
                  </a:txBody>
                  <a:tcPr marL="45720" marR="45720" marT="0" marB="0" anchor="ctr">
                    <a:solidFill>
                      <a:srgbClr val="921D1A"/>
                    </a:solidFill>
                  </a:tcPr>
                </a:tc>
                <a:tc hMerge="1">
                  <a:txBody>
                    <a:bodyPr/>
                    <a:lstStyle/>
                    <a:p>
                      <a:pPr marL="0" indent="0" algn="ctr">
                        <a:lnSpc>
                          <a:spcPct val="100000"/>
                        </a:lnSpc>
                        <a:spcAft>
                          <a:spcPts val="0"/>
                        </a:spcAft>
                      </a:pPr>
                      <a:endParaRPr lang="es-MX" sz="1700" b="1" dirty="0">
                        <a:effectLst/>
                        <a:latin typeface="Adobe Caslon Pro" pitchFamily="18" charset="0"/>
                        <a:ea typeface="Times New Roman"/>
                      </a:endParaRPr>
                    </a:p>
                  </a:txBody>
                  <a:tcPr marL="45720" marR="45720" marT="0" marB="0" anchor="ctr">
                    <a:solidFill>
                      <a:schemeClr val="bg1">
                        <a:lumMod val="85000"/>
                      </a:schemeClr>
                    </a:solidFill>
                  </a:tcPr>
                </a:tc>
                <a:tc hMerge="1">
                  <a:txBody>
                    <a:bodyPr/>
                    <a:lstStyle/>
                    <a:p>
                      <a:pPr marL="0" indent="0" algn="ctr">
                        <a:lnSpc>
                          <a:spcPct val="100000"/>
                        </a:lnSpc>
                        <a:spcAft>
                          <a:spcPts val="0"/>
                        </a:spcAft>
                      </a:pPr>
                      <a:endParaRPr lang="es-MX" sz="1700" b="1" dirty="0">
                        <a:effectLst/>
                        <a:latin typeface="Adobe Caslon Pro" pitchFamily="18" charset="0"/>
                        <a:ea typeface="Times New Roman"/>
                      </a:endParaRPr>
                    </a:p>
                  </a:txBody>
                  <a:tcPr marL="45720" marR="45720" marT="0" marB="0" anchor="ctr">
                    <a:solidFill>
                      <a:schemeClr val="bg1">
                        <a:lumMod val="85000"/>
                      </a:schemeClr>
                    </a:solidFill>
                  </a:tcPr>
                </a:tc>
                <a:tc hMerge="1">
                  <a:txBody>
                    <a:bodyPr/>
                    <a:lstStyle/>
                    <a:p>
                      <a:pPr marL="0" indent="0" algn="ctr">
                        <a:lnSpc>
                          <a:spcPct val="100000"/>
                        </a:lnSpc>
                        <a:spcAft>
                          <a:spcPts val="0"/>
                        </a:spcAft>
                      </a:pPr>
                      <a:endParaRPr lang="es-MX" sz="1700" b="1" dirty="0">
                        <a:effectLst/>
                        <a:latin typeface="Adobe Caslon Pro" pitchFamily="18" charset="0"/>
                        <a:ea typeface="Times New Roman"/>
                      </a:endParaRPr>
                    </a:p>
                  </a:txBody>
                  <a:tcPr marL="45720" marR="45720" marT="0" marB="0" anchor="ctr">
                    <a:solidFill>
                      <a:schemeClr val="bg1">
                        <a:lumMod val="85000"/>
                      </a:schemeClr>
                    </a:solidFill>
                  </a:tcPr>
                </a:tc>
                <a:tc hMerge="1">
                  <a:txBody>
                    <a:bodyPr/>
                    <a:lstStyle/>
                    <a:p>
                      <a:pPr marL="0" indent="0" algn="ctr">
                        <a:lnSpc>
                          <a:spcPct val="100000"/>
                        </a:lnSpc>
                        <a:spcAft>
                          <a:spcPts val="0"/>
                        </a:spcAft>
                      </a:pPr>
                      <a:endParaRPr lang="es-MX" sz="1700" b="1" dirty="0">
                        <a:effectLst/>
                        <a:latin typeface="Adobe Caslon Pro" pitchFamily="18" charset="0"/>
                        <a:ea typeface="Times New Roman"/>
                      </a:endParaRPr>
                    </a:p>
                  </a:txBody>
                  <a:tcPr marL="45720" marR="45720" marT="0" marB="0" anchor="ctr">
                    <a:solidFill>
                      <a:schemeClr val="bg1">
                        <a:lumMod val="85000"/>
                      </a:schemeClr>
                    </a:solidFill>
                  </a:tcPr>
                </a:tc>
              </a:tr>
              <a:tr h="832478">
                <a:tc gridSpan="5">
                  <a:txBody>
                    <a:bodyPr/>
                    <a:lstStyle/>
                    <a:p>
                      <a:pPr marL="0" indent="0" algn="l">
                        <a:lnSpc>
                          <a:spcPct val="100000"/>
                        </a:lnSpc>
                        <a:spcAft>
                          <a:spcPts val="0"/>
                        </a:spcAft>
                      </a:pPr>
                      <a:endParaRPr lang="es-MX" sz="1800" b="1" dirty="0" smtClean="0">
                        <a:effectLst/>
                        <a:latin typeface="Adobe Caslon Pro" pitchFamily="18" charset="0"/>
                        <a:ea typeface="Times New Roman"/>
                      </a:endParaRPr>
                    </a:p>
                    <a:p>
                      <a:pPr marL="0" indent="0" algn="l">
                        <a:lnSpc>
                          <a:spcPct val="100000"/>
                        </a:lnSpc>
                        <a:spcAft>
                          <a:spcPts val="0"/>
                        </a:spcAft>
                      </a:pPr>
                      <a:r>
                        <a:rPr lang="es-MX" sz="1800" b="1" dirty="0" smtClean="0">
                          <a:effectLst/>
                          <a:latin typeface="Adobe Caslon Pro" pitchFamily="18" charset="0"/>
                          <a:ea typeface="Times New Roman"/>
                        </a:rPr>
                        <a:t>15.2.- Segundo periodo: educación primaria.</a:t>
                      </a:r>
                    </a:p>
                    <a:p>
                      <a:pPr marL="0" indent="0" algn="l">
                        <a:lnSpc>
                          <a:spcPct val="100000"/>
                        </a:lnSpc>
                        <a:spcAft>
                          <a:spcPts val="0"/>
                        </a:spcAft>
                      </a:pPr>
                      <a:endParaRPr lang="es-MX" sz="1800" b="1" dirty="0" smtClean="0">
                        <a:effectLst/>
                        <a:latin typeface="Adobe Caslon Pro" pitchFamily="18" charset="0"/>
                        <a:ea typeface="Times New Roman"/>
                      </a:endParaRPr>
                    </a:p>
                  </a:txBody>
                  <a:tcPr marL="45720" marR="45720" marT="0" marB="0" anchor="ctr">
                    <a:solidFill>
                      <a:schemeClr val="bg1"/>
                    </a:solidFill>
                  </a:tcPr>
                </a:tc>
                <a:tc hMerge="1">
                  <a:txBody>
                    <a:bodyPr/>
                    <a:lstStyle/>
                    <a:p>
                      <a:pPr marL="0" indent="0" algn="ctr">
                        <a:lnSpc>
                          <a:spcPct val="100000"/>
                        </a:lnSpc>
                        <a:spcAft>
                          <a:spcPts val="0"/>
                        </a:spcAft>
                      </a:pPr>
                      <a:endParaRPr lang="es-MX" sz="1700" b="1" dirty="0">
                        <a:effectLst/>
                        <a:latin typeface="Adobe Caslon Pro" pitchFamily="18" charset="0"/>
                        <a:ea typeface="Times New Roman"/>
                      </a:endParaRPr>
                    </a:p>
                  </a:txBody>
                  <a:tcPr marL="45720" marR="45720" marT="0" marB="0" anchor="ctr">
                    <a:solidFill>
                      <a:schemeClr val="bg1"/>
                    </a:solidFill>
                  </a:tcPr>
                </a:tc>
                <a:tc hMerge="1">
                  <a:txBody>
                    <a:bodyPr/>
                    <a:lstStyle/>
                    <a:p>
                      <a:pPr marL="0" indent="0" algn="ctr">
                        <a:lnSpc>
                          <a:spcPct val="100000"/>
                        </a:lnSpc>
                        <a:spcAft>
                          <a:spcPts val="0"/>
                        </a:spcAft>
                      </a:pPr>
                      <a:endParaRPr lang="es-MX" sz="1700" b="1" dirty="0">
                        <a:effectLst/>
                        <a:latin typeface="Adobe Caslon Pro" pitchFamily="18" charset="0"/>
                        <a:ea typeface="Times New Roman"/>
                      </a:endParaRPr>
                    </a:p>
                  </a:txBody>
                  <a:tcPr marL="45720" marR="45720" marT="0" marB="0" anchor="ctr">
                    <a:solidFill>
                      <a:schemeClr val="bg1"/>
                    </a:solidFill>
                  </a:tcPr>
                </a:tc>
                <a:tc hMerge="1">
                  <a:txBody>
                    <a:bodyPr/>
                    <a:lstStyle/>
                    <a:p>
                      <a:pPr marL="0" indent="0" algn="ctr">
                        <a:lnSpc>
                          <a:spcPct val="100000"/>
                        </a:lnSpc>
                        <a:spcAft>
                          <a:spcPts val="0"/>
                        </a:spcAft>
                      </a:pPr>
                      <a:endParaRPr lang="es-MX" sz="1700" b="1" dirty="0">
                        <a:effectLst/>
                        <a:latin typeface="Adobe Caslon Pro" pitchFamily="18" charset="0"/>
                        <a:ea typeface="Times New Roman"/>
                      </a:endParaRPr>
                    </a:p>
                  </a:txBody>
                  <a:tcPr marL="45720" marR="45720" marT="0" marB="0" anchor="ctr">
                    <a:solidFill>
                      <a:schemeClr val="bg1"/>
                    </a:solidFill>
                  </a:tcPr>
                </a:tc>
                <a:tc hMerge="1">
                  <a:txBody>
                    <a:bodyPr/>
                    <a:lstStyle/>
                    <a:p>
                      <a:pPr marL="0" indent="0" algn="ctr">
                        <a:lnSpc>
                          <a:spcPct val="100000"/>
                        </a:lnSpc>
                        <a:spcAft>
                          <a:spcPts val="0"/>
                        </a:spcAft>
                      </a:pPr>
                      <a:endParaRPr lang="es-MX" sz="1700" b="1" dirty="0">
                        <a:effectLst/>
                        <a:latin typeface="Adobe Caslon Pro" pitchFamily="18" charset="0"/>
                        <a:ea typeface="Times New Roman"/>
                      </a:endParaRPr>
                    </a:p>
                  </a:txBody>
                  <a:tcPr marL="45720" marR="45720" marT="0" marB="0" anchor="ctr">
                    <a:solidFill>
                      <a:schemeClr val="bg1"/>
                    </a:solidFill>
                  </a:tcPr>
                </a:tc>
              </a:tr>
              <a:tr h="832478">
                <a:tc>
                  <a:txBody>
                    <a:bodyPr/>
                    <a:lstStyle/>
                    <a:p>
                      <a:pPr marL="0" indent="0" algn="ctr">
                        <a:lnSpc>
                          <a:spcPct val="100000"/>
                        </a:lnSpc>
                        <a:spcAft>
                          <a:spcPts val="0"/>
                        </a:spcAft>
                      </a:pPr>
                      <a:endParaRPr lang="es-ES" sz="1800" b="1" dirty="0" smtClean="0">
                        <a:solidFill>
                          <a:schemeClr val="bg1"/>
                        </a:solidFill>
                        <a:effectLst/>
                        <a:latin typeface="Adobe Caslon Pro" pitchFamily="18" charset="0"/>
                      </a:endParaRPr>
                    </a:p>
                    <a:p>
                      <a:pPr marL="0" indent="0" algn="ctr">
                        <a:lnSpc>
                          <a:spcPct val="100000"/>
                        </a:lnSpc>
                        <a:spcAft>
                          <a:spcPts val="0"/>
                        </a:spcAft>
                      </a:pPr>
                      <a:r>
                        <a:rPr lang="es-ES" sz="1800" b="1" dirty="0" smtClean="0">
                          <a:solidFill>
                            <a:schemeClr val="bg1"/>
                          </a:solidFill>
                          <a:effectLst/>
                          <a:latin typeface="Adobe Caslon Pro" pitchFamily="18" charset="0"/>
                        </a:rPr>
                        <a:t>Grado </a:t>
                      </a:r>
                      <a:r>
                        <a:rPr lang="es-ES" sz="1800" b="1" dirty="0">
                          <a:solidFill>
                            <a:schemeClr val="bg1"/>
                          </a:solidFill>
                          <a:effectLst/>
                          <a:latin typeface="Adobe Caslon Pro" pitchFamily="18" charset="0"/>
                        </a:rPr>
                        <a:t>Escolar</a:t>
                      </a:r>
                      <a:endParaRPr lang="es-MX" sz="1800" b="1" dirty="0">
                        <a:solidFill>
                          <a:schemeClr val="bg1"/>
                        </a:solidFill>
                        <a:effectLst/>
                        <a:latin typeface="Adobe Caslon Pro" pitchFamily="18" charset="0"/>
                        <a:ea typeface="Times New Roman"/>
                      </a:endParaRPr>
                    </a:p>
                  </a:txBody>
                  <a:tcPr marL="45720" marR="45720" marT="0" marB="0" anchor="ctr">
                    <a:solidFill>
                      <a:srgbClr val="921D1A"/>
                    </a:solidFill>
                  </a:tcPr>
                </a:tc>
                <a:tc>
                  <a:txBody>
                    <a:bodyPr/>
                    <a:lstStyle/>
                    <a:p>
                      <a:pPr marL="0" indent="0" algn="ctr">
                        <a:lnSpc>
                          <a:spcPct val="100000"/>
                        </a:lnSpc>
                        <a:spcAft>
                          <a:spcPts val="0"/>
                        </a:spcAft>
                      </a:pPr>
                      <a:endParaRPr lang="es-MX" sz="1800" b="1" dirty="0">
                        <a:solidFill>
                          <a:schemeClr val="bg1"/>
                        </a:solidFill>
                        <a:effectLst/>
                        <a:latin typeface="Adobe Caslon Pro" pitchFamily="18" charset="0"/>
                        <a:ea typeface="Times New Roman"/>
                      </a:endParaRPr>
                    </a:p>
                  </a:txBody>
                  <a:tcPr marL="45720" marR="45720" marT="0" marB="0" anchor="ctr">
                    <a:solidFill>
                      <a:schemeClr val="bg1"/>
                    </a:solidFill>
                  </a:tcPr>
                </a:tc>
                <a:tc>
                  <a:txBody>
                    <a:bodyPr/>
                    <a:lstStyle/>
                    <a:p>
                      <a:pPr marL="0" indent="0" algn="ctr">
                        <a:lnSpc>
                          <a:spcPct val="100000"/>
                        </a:lnSpc>
                        <a:spcAft>
                          <a:spcPts val="0"/>
                        </a:spcAft>
                      </a:pPr>
                      <a:r>
                        <a:rPr lang="es-ES" sz="1800" b="1" dirty="0" smtClean="0">
                          <a:solidFill>
                            <a:schemeClr val="bg1"/>
                          </a:solidFill>
                          <a:effectLst/>
                          <a:latin typeface="Adobe Caslon Pro" pitchFamily="18" charset="0"/>
                        </a:rPr>
                        <a:t>Criterio </a:t>
                      </a:r>
                      <a:r>
                        <a:rPr lang="es-ES" sz="1800" b="1" dirty="0">
                          <a:solidFill>
                            <a:schemeClr val="bg1"/>
                          </a:solidFill>
                          <a:effectLst/>
                          <a:latin typeface="Adobe Caslon Pro" pitchFamily="18" charset="0"/>
                        </a:rPr>
                        <a:t>de Acreditación</a:t>
                      </a:r>
                      <a:endParaRPr lang="es-MX" sz="1800" b="1" dirty="0">
                        <a:solidFill>
                          <a:schemeClr val="bg1"/>
                        </a:solidFill>
                        <a:effectLst/>
                        <a:latin typeface="Adobe Caslon Pro" pitchFamily="18" charset="0"/>
                        <a:ea typeface="Times New Roman"/>
                      </a:endParaRPr>
                    </a:p>
                  </a:txBody>
                  <a:tcPr marL="45720" marR="45720" marT="0" marB="0" anchor="ctr">
                    <a:solidFill>
                      <a:srgbClr val="921D1A"/>
                    </a:solidFill>
                  </a:tcPr>
                </a:tc>
                <a:tc>
                  <a:txBody>
                    <a:bodyPr/>
                    <a:lstStyle/>
                    <a:p>
                      <a:pPr marL="0" indent="0" algn="ctr">
                        <a:lnSpc>
                          <a:spcPct val="100000"/>
                        </a:lnSpc>
                        <a:spcAft>
                          <a:spcPts val="0"/>
                        </a:spcAft>
                      </a:pPr>
                      <a:endParaRPr lang="es-MX" sz="1800" b="1" dirty="0">
                        <a:solidFill>
                          <a:schemeClr val="bg1"/>
                        </a:solidFill>
                        <a:effectLst/>
                        <a:latin typeface="Adobe Caslon Pro" pitchFamily="18" charset="0"/>
                        <a:ea typeface="Times New Roman"/>
                      </a:endParaRPr>
                    </a:p>
                  </a:txBody>
                  <a:tcPr marL="45720" marR="45720" marT="0" marB="0" anchor="ctr">
                    <a:solidFill>
                      <a:schemeClr val="bg1"/>
                    </a:solidFill>
                  </a:tcPr>
                </a:tc>
                <a:tc>
                  <a:txBody>
                    <a:bodyPr/>
                    <a:lstStyle/>
                    <a:p>
                      <a:pPr marL="0" indent="0" algn="ctr">
                        <a:lnSpc>
                          <a:spcPct val="100000"/>
                        </a:lnSpc>
                        <a:spcAft>
                          <a:spcPts val="0"/>
                        </a:spcAft>
                      </a:pPr>
                      <a:r>
                        <a:rPr lang="es-ES" sz="1800" b="1" dirty="0" smtClean="0">
                          <a:solidFill>
                            <a:schemeClr val="bg1"/>
                          </a:solidFill>
                          <a:effectLst/>
                          <a:latin typeface="Adobe Caslon Pro" pitchFamily="18" charset="0"/>
                        </a:rPr>
                        <a:t>Criterios </a:t>
                      </a:r>
                      <a:r>
                        <a:rPr lang="es-ES" sz="1800" b="1" dirty="0">
                          <a:solidFill>
                            <a:schemeClr val="bg1"/>
                          </a:solidFill>
                          <a:effectLst/>
                          <a:latin typeface="Adobe Caslon Pro" pitchFamily="18" charset="0"/>
                        </a:rPr>
                        <a:t>de Promoción de Grado</a:t>
                      </a:r>
                      <a:endParaRPr lang="es-MX" sz="1800" b="1" dirty="0">
                        <a:solidFill>
                          <a:schemeClr val="bg1"/>
                        </a:solidFill>
                        <a:effectLst/>
                        <a:latin typeface="Adobe Caslon Pro" pitchFamily="18" charset="0"/>
                        <a:ea typeface="Times New Roman"/>
                      </a:endParaRPr>
                    </a:p>
                  </a:txBody>
                  <a:tcPr marL="45720" marR="45720" marT="0" marB="0" anchor="ctr">
                    <a:solidFill>
                      <a:srgbClr val="921D1A"/>
                    </a:solidFill>
                  </a:tcPr>
                </a:tc>
              </a:tr>
              <a:tr h="554986">
                <a:tc>
                  <a:txBody>
                    <a:bodyPr/>
                    <a:lstStyle/>
                    <a:p>
                      <a:pPr indent="182880" algn="ctr">
                        <a:lnSpc>
                          <a:spcPct val="100000"/>
                        </a:lnSpc>
                        <a:spcAft>
                          <a:spcPts val="0"/>
                        </a:spcAft>
                      </a:pPr>
                      <a:endParaRPr lang="es-ES" sz="1800" dirty="0" smtClean="0">
                        <a:effectLst/>
                        <a:latin typeface="Adobe Caslon Pro" pitchFamily="18" charset="0"/>
                      </a:endParaRPr>
                    </a:p>
                    <a:p>
                      <a:pPr indent="182880" algn="ctr">
                        <a:lnSpc>
                          <a:spcPct val="100000"/>
                        </a:lnSpc>
                        <a:spcAft>
                          <a:spcPts val="0"/>
                        </a:spcAft>
                      </a:pPr>
                      <a:r>
                        <a:rPr lang="es-ES" sz="1800" dirty="0" smtClean="0">
                          <a:effectLst/>
                          <a:latin typeface="Adobe Caslon Pro" pitchFamily="18" charset="0"/>
                        </a:rPr>
                        <a:t>Primero</a:t>
                      </a:r>
                      <a:endParaRPr lang="es-MX" sz="1800" dirty="0">
                        <a:effectLst/>
                        <a:latin typeface="Adobe Caslon Pro" pitchFamily="18" charset="0"/>
                        <a:ea typeface="Times New Roman"/>
                      </a:endParaRPr>
                    </a:p>
                  </a:txBody>
                  <a:tcPr marL="45720" marR="45720" marT="0" marB="0" anchor="ctr">
                    <a:solidFill>
                      <a:schemeClr val="bg1"/>
                    </a:solidFill>
                  </a:tcPr>
                </a:tc>
                <a:tc>
                  <a:txBody>
                    <a:bodyPr/>
                    <a:lstStyle/>
                    <a:p>
                      <a:pPr indent="182880" algn="ctr">
                        <a:lnSpc>
                          <a:spcPct val="100000"/>
                        </a:lnSpc>
                        <a:spcAft>
                          <a:spcPts val="0"/>
                        </a:spcAft>
                      </a:pPr>
                      <a:endParaRPr lang="es-MX" sz="1800" dirty="0">
                        <a:effectLst/>
                        <a:latin typeface="Adobe Caslon Pro" pitchFamily="18" charset="0"/>
                        <a:ea typeface="Times New Roman"/>
                      </a:endParaRPr>
                    </a:p>
                  </a:txBody>
                  <a:tcPr marL="45720" marR="45720" marT="0" marB="0" anchor="ctr">
                    <a:solidFill>
                      <a:schemeClr val="bg1"/>
                    </a:solidFill>
                  </a:tcPr>
                </a:tc>
                <a:tc rowSpan="3">
                  <a:txBody>
                    <a:bodyPr/>
                    <a:lstStyle/>
                    <a:p>
                      <a:pPr marL="0" indent="0" algn="just">
                        <a:lnSpc>
                          <a:spcPct val="100000"/>
                        </a:lnSpc>
                        <a:spcAft>
                          <a:spcPts val="0"/>
                        </a:spcAft>
                      </a:pPr>
                      <a:r>
                        <a:rPr lang="es-ES" sz="1800" dirty="0">
                          <a:effectLst/>
                          <a:latin typeface="Adobe Caslon Pro" pitchFamily="18" charset="0"/>
                        </a:rPr>
                        <a:t>La acreditación de los grados primero, segundo y tercero de la educación primaria se obtendrá por el solo hecho de haberlos cursado.</a:t>
                      </a:r>
                      <a:endParaRPr lang="es-MX" sz="1800" dirty="0">
                        <a:effectLst/>
                        <a:latin typeface="Adobe Caslon Pro" pitchFamily="18" charset="0"/>
                        <a:ea typeface="Times New Roman"/>
                      </a:endParaRPr>
                    </a:p>
                  </a:txBody>
                  <a:tcPr marL="45720" marR="45720" marT="0" marB="0" anchor="ctr">
                    <a:solidFill>
                      <a:schemeClr val="bg1"/>
                    </a:solidFill>
                  </a:tcPr>
                </a:tc>
                <a:tc rowSpan="3">
                  <a:txBody>
                    <a:bodyPr/>
                    <a:lstStyle/>
                    <a:p>
                      <a:pPr marL="0" indent="0" algn="just">
                        <a:lnSpc>
                          <a:spcPct val="100000"/>
                        </a:lnSpc>
                        <a:spcAft>
                          <a:spcPts val="0"/>
                        </a:spcAft>
                      </a:pPr>
                      <a:endParaRPr lang="es-MX" sz="1800" dirty="0">
                        <a:effectLst/>
                        <a:latin typeface="Adobe Caslon Pro" pitchFamily="18" charset="0"/>
                        <a:ea typeface="Times New Roman"/>
                      </a:endParaRPr>
                    </a:p>
                  </a:txBody>
                  <a:tcPr marL="45720" marR="45720" marT="0" marB="0" anchor="ctr">
                    <a:solidFill>
                      <a:schemeClr val="bg1"/>
                    </a:solidFill>
                  </a:tcPr>
                </a:tc>
                <a:tc rowSpan="3">
                  <a:txBody>
                    <a:bodyPr/>
                    <a:lstStyle/>
                    <a:p>
                      <a:pPr marL="0" indent="0" algn="just">
                        <a:lnSpc>
                          <a:spcPct val="100000"/>
                        </a:lnSpc>
                        <a:spcAft>
                          <a:spcPts val="0"/>
                        </a:spcAft>
                      </a:pPr>
                      <a:endParaRPr lang="es-ES" sz="1800" dirty="0" smtClean="0">
                        <a:effectLst/>
                        <a:latin typeface="Adobe Caslon Pro" pitchFamily="18" charset="0"/>
                      </a:endParaRPr>
                    </a:p>
                    <a:p>
                      <a:pPr marL="0" indent="0" algn="just">
                        <a:lnSpc>
                          <a:spcPct val="100000"/>
                        </a:lnSpc>
                        <a:spcAft>
                          <a:spcPts val="0"/>
                        </a:spcAft>
                      </a:pPr>
                      <a:r>
                        <a:rPr lang="es-ES" sz="1800" dirty="0" smtClean="0">
                          <a:effectLst/>
                          <a:latin typeface="Adobe Caslon Pro" pitchFamily="18" charset="0"/>
                        </a:rPr>
                        <a:t>El </a:t>
                      </a:r>
                      <a:r>
                        <a:rPr lang="es-ES" sz="1800" dirty="0">
                          <a:effectLst/>
                          <a:latin typeface="Adobe Caslon Pro" pitchFamily="18" charset="0"/>
                        </a:rPr>
                        <a:t>alumno que concluya un grado escolar de este periodo, será promovido al siguiente </a:t>
                      </a:r>
                      <a:r>
                        <a:rPr lang="es-ES" sz="1800" dirty="0" smtClean="0">
                          <a:effectLst/>
                          <a:latin typeface="Adobe Caslon Pro" pitchFamily="18" charset="0"/>
                        </a:rPr>
                        <a:t>grado.</a:t>
                      </a:r>
                      <a:endParaRPr lang="es-MX" sz="1800" dirty="0" smtClean="0">
                        <a:effectLst/>
                        <a:latin typeface="Adobe Caslon Pro" pitchFamily="18" charset="0"/>
                      </a:endParaRPr>
                    </a:p>
                    <a:p>
                      <a:pPr indent="182880" algn="just">
                        <a:lnSpc>
                          <a:spcPct val="100000"/>
                        </a:lnSpc>
                        <a:spcAft>
                          <a:spcPts val="0"/>
                        </a:spcAft>
                      </a:pPr>
                      <a:endParaRPr lang="es-MX" sz="1800" dirty="0" smtClean="0">
                        <a:effectLst/>
                        <a:latin typeface="Adobe Caslon Pro" pitchFamily="18" charset="0"/>
                      </a:endParaRPr>
                    </a:p>
                    <a:p>
                      <a:pPr marL="0" indent="0" algn="just">
                        <a:lnSpc>
                          <a:spcPct val="100000"/>
                        </a:lnSpc>
                        <a:spcAft>
                          <a:spcPts val="0"/>
                        </a:spcAft>
                      </a:pPr>
                      <a:r>
                        <a:rPr lang="es-ES" sz="1800" dirty="0" smtClean="0">
                          <a:effectLst/>
                          <a:latin typeface="Adobe Caslon Pro" pitchFamily="18" charset="0"/>
                        </a:rPr>
                        <a:t>En </a:t>
                      </a:r>
                      <a:r>
                        <a:rPr lang="es-ES" sz="1800" dirty="0">
                          <a:effectLst/>
                          <a:latin typeface="Adobe Caslon Pro" pitchFamily="18" charset="0"/>
                        </a:rPr>
                        <a:t>el supuesto de que un alumno no haya alcanzado los aprendizajes correspondientes al grado cursado </a:t>
                      </a:r>
                      <a:r>
                        <a:rPr lang="es-ES" sz="1800" b="1" dirty="0">
                          <a:solidFill>
                            <a:srgbClr val="0000FF"/>
                          </a:solidFill>
                          <a:effectLst/>
                          <a:latin typeface="Adobe Caslon Pro" pitchFamily="18" charset="0"/>
                        </a:rPr>
                        <a:t>y de acuerdo con las observaciones señaladas en la Cartilla de Educación Básica respecto a las necesidades y apoyos de aprendizaje, podrá permanecer por otro ciclo escolar en el mismo grado, siempre y cuando se cuente con autorización expresa de los padres de familia o tutores. </a:t>
                      </a:r>
                      <a:r>
                        <a:rPr lang="es-ES" sz="1800" dirty="0">
                          <a:effectLst/>
                          <a:latin typeface="Adobe Caslon Pro" pitchFamily="18" charset="0"/>
                        </a:rPr>
                        <a:t>Esta medida podrá adoptarse una sola vez a lo largo del periodo.</a:t>
                      </a:r>
                      <a:endParaRPr lang="es-MX" sz="1800" dirty="0">
                        <a:effectLst/>
                        <a:latin typeface="Adobe Caslon Pro" pitchFamily="18" charset="0"/>
                        <a:ea typeface="Times New Roman"/>
                      </a:endParaRPr>
                    </a:p>
                  </a:txBody>
                  <a:tcPr marL="45720" marR="45720" marT="0" marB="0" anchor="ctr">
                    <a:solidFill>
                      <a:schemeClr val="bg1"/>
                    </a:solidFill>
                  </a:tcPr>
                </a:tc>
              </a:tr>
              <a:tr h="2219942">
                <a:tc>
                  <a:txBody>
                    <a:bodyPr/>
                    <a:lstStyle/>
                    <a:p>
                      <a:pPr indent="182880" algn="ctr">
                        <a:lnSpc>
                          <a:spcPct val="100000"/>
                        </a:lnSpc>
                        <a:spcAft>
                          <a:spcPts val="0"/>
                        </a:spcAft>
                      </a:pPr>
                      <a:endParaRPr lang="es-ES" sz="1800" dirty="0" smtClean="0">
                        <a:effectLst/>
                        <a:latin typeface="Adobe Caslon Pro" pitchFamily="18" charset="0"/>
                      </a:endParaRPr>
                    </a:p>
                    <a:p>
                      <a:pPr indent="182880" algn="ctr">
                        <a:lnSpc>
                          <a:spcPct val="100000"/>
                        </a:lnSpc>
                        <a:spcAft>
                          <a:spcPts val="0"/>
                        </a:spcAft>
                      </a:pPr>
                      <a:endParaRPr lang="es-ES" sz="1800" dirty="0" smtClean="0">
                        <a:effectLst/>
                        <a:latin typeface="Adobe Caslon Pro" pitchFamily="18" charset="0"/>
                      </a:endParaRPr>
                    </a:p>
                    <a:p>
                      <a:pPr indent="182880" algn="ctr">
                        <a:lnSpc>
                          <a:spcPct val="100000"/>
                        </a:lnSpc>
                        <a:spcAft>
                          <a:spcPts val="0"/>
                        </a:spcAft>
                      </a:pPr>
                      <a:endParaRPr lang="es-ES" sz="1800" dirty="0" smtClean="0">
                        <a:effectLst/>
                        <a:latin typeface="Adobe Caslon Pro" pitchFamily="18" charset="0"/>
                      </a:endParaRPr>
                    </a:p>
                    <a:p>
                      <a:pPr indent="182880" algn="ctr">
                        <a:lnSpc>
                          <a:spcPct val="100000"/>
                        </a:lnSpc>
                        <a:spcAft>
                          <a:spcPts val="0"/>
                        </a:spcAft>
                      </a:pPr>
                      <a:r>
                        <a:rPr lang="es-ES" sz="1800" dirty="0" smtClean="0">
                          <a:effectLst/>
                          <a:latin typeface="Adobe Caslon Pro" pitchFamily="18" charset="0"/>
                        </a:rPr>
                        <a:t>Segundo </a:t>
                      </a:r>
                    </a:p>
                    <a:p>
                      <a:pPr indent="182880" algn="ctr">
                        <a:lnSpc>
                          <a:spcPct val="100000"/>
                        </a:lnSpc>
                        <a:spcAft>
                          <a:spcPts val="0"/>
                        </a:spcAft>
                      </a:pPr>
                      <a:endParaRPr lang="es-ES" sz="1800" dirty="0" smtClean="0">
                        <a:effectLst/>
                        <a:latin typeface="Adobe Caslon Pro" pitchFamily="18" charset="0"/>
                        <a:ea typeface="Times New Roman"/>
                      </a:endParaRPr>
                    </a:p>
                    <a:p>
                      <a:pPr indent="182880" algn="ctr">
                        <a:lnSpc>
                          <a:spcPct val="100000"/>
                        </a:lnSpc>
                        <a:spcAft>
                          <a:spcPts val="0"/>
                        </a:spcAft>
                      </a:pPr>
                      <a:endParaRPr lang="es-ES" sz="1800" dirty="0" smtClean="0">
                        <a:effectLst/>
                        <a:latin typeface="Adobe Caslon Pro" pitchFamily="18" charset="0"/>
                        <a:ea typeface="Times New Roman"/>
                      </a:endParaRPr>
                    </a:p>
                    <a:p>
                      <a:pPr indent="182880" algn="ctr">
                        <a:lnSpc>
                          <a:spcPct val="100000"/>
                        </a:lnSpc>
                        <a:spcAft>
                          <a:spcPts val="0"/>
                        </a:spcAft>
                      </a:pPr>
                      <a:endParaRPr lang="es-ES" sz="1800" dirty="0" smtClean="0">
                        <a:effectLst/>
                        <a:latin typeface="Adobe Caslon Pro" pitchFamily="18" charset="0"/>
                        <a:ea typeface="Times New Roman"/>
                      </a:endParaRPr>
                    </a:p>
                    <a:p>
                      <a:pPr indent="182880" algn="ctr">
                        <a:lnSpc>
                          <a:spcPct val="100000"/>
                        </a:lnSpc>
                        <a:spcAft>
                          <a:spcPts val="0"/>
                        </a:spcAft>
                      </a:pPr>
                      <a:endParaRPr lang="es-ES" sz="1800" dirty="0" smtClean="0">
                        <a:effectLst/>
                        <a:latin typeface="Adobe Caslon Pro" pitchFamily="18" charset="0"/>
                        <a:ea typeface="Times New Roman"/>
                      </a:endParaRPr>
                    </a:p>
                    <a:p>
                      <a:pPr indent="182880" algn="ctr">
                        <a:lnSpc>
                          <a:spcPct val="100000"/>
                        </a:lnSpc>
                        <a:spcAft>
                          <a:spcPts val="0"/>
                        </a:spcAft>
                      </a:pPr>
                      <a:r>
                        <a:rPr lang="es-ES" sz="1800" dirty="0" smtClean="0">
                          <a:effectLst/>
                          <a:latin typeface="Adobe Caslon Pro" pitchFamily="18" charset="0"/>
                          <a:ea typeface="Times New Roman"/>
                        </a:rPr>
                        <a:t>Tercero</a:t>
                      </a:r>
                      <a:endParaRPr lang="es-MX" sz="1800" dirty="0">
                        <a:effectLst/>
                        <a:latin typeface="Adobe Caslon Pro" pitchFamily="18" charset="0"/>
                        <a:ea typeface="Times New Roman"/>
                      </a:endParaRPr>
                    </a:p>
                  </a:txBody>
                  <a:tcPr marL="45720" marR="45720" marT="0" marB="0" anchor="ctr">
                    <a:solidFill>
                      <a:schemeClr val="bg1"/>
                    </a:solidFill>
                  </a:tcPr>
                </a:tc>
                <a:tc>
                  <a:txBody>
                    <a:bodyPr/>
                    <a:lstStyle/>
                    <a:p>
                      <a:pPr indent="182880" algn="ctr">
                        <a:lnSpc>
                          <a:spcPct val="100000"/>
                        </a:lnSpc>
                        <a:spcAft>
                          <a:spcPts val="0"/>
                        </a:spcAft>
                      </a:pPr>
                      <a:endParaRPr lang="es-MX" sz="1800" dirty="0">
                        <a:effectLst/>
                        <a:latin typeface="Adobe Caslon Pro" pitchFamily="18" charset="0"/>
                        <a:ea typeface="Times New Roman"/>
                      </a:endParaRPr>
                    </a:p>
                  </a:txBody>
                  <a:tcPr marL="45720" marR="45720" marT="0" marB="0" anchor="ctr">
                    <a:solidFill>
                      <a:schemeClr val="bg1"/>
                    </a:solidFill>
                  </a:tcPr>
                </a:tc>
                <a:tc vMerge="1">
                  <a:txBody>
                    <a:bodyPr/>
                    <a:lstStyle/>
                    <a:p>
                      <a:endParaRPr lang="es-MX"/>
                    </a:p>
                  </a:txBody>
                  <a:tcPr/>
                </a:tc>
                <a:tc vMerge="1">
                  <a:txBody>
                    <a:bodyPr/>
                    <a:lstStyle/>
                    <a:p>
                      <a:endParaRPr lang="es-MX"/>
                    </a:p>
                  </a:txBody>
                  <a:tcPr/>
                </a:tc>
                <a:tc vMerge="1">
                  <a:txBody>
                    <a:bodyPr/>
                    <a:lstStyle/>
                    <a:p>
                      <a:endParaRPr lang="es-MX"/>
                    </a:p>
                  </a:txBody>
                  <a:tcPr/>
                </a:tc>
              </a:tr>
              <a:tr h="832478">
                <a:tc>
                  <a:txBody>
                    <a:bodyPr/>
                    <a:lstStyle/>
                    <a:p>
                      <a:pPr marL="0" marR="0" indent="182880" algn="ctr" defTabSz="457200" rtl="0" eaLnBrk="1" fontAlgn="auto" latinLnBrk="0" hangingPunct="1">
                        <a:lnSpc>
                          <a:spcPct val="100000"/>
                        </a:lnSpc>
                        <a:spcBef>
                          <a:spcPts val="0"/>
                        </a:spcBef>
                        <a:spcAft>
                          <a:spcPts val="0"/>
                        </a:spcAft>
                        <a:buClrTx/>
                        <a:buSzTx/>
                        <a:buFontTx/>
                        <a:buNone/>
                        <a:tabLst/>
                        <a:defRPr/>
                      </a:pPr>
                      <a:endParaRPr lang="es-MX" sz="1800" dirty="0">
                        <a:effectLst/>
                        <a:latin typeface="Adobe Caslon Pro" pitchFamily="18" charset="0"/>
                        <a:ea typeface="Times New Roman"/>
                      </a:endParaRPr>
                    </a:p>
                  </a:txBody>
                  <a:tcPr marL="45720" marR="45720" marT="0" marB="0" anchor="ctr">
                    <a:solidFill>
                      <a:schemeClr val="bg1"/>
                    </a:solidFill>
                  </a:tcPr>
                </a:tc>
                <a:tc>
                  <a:txBody>
                    <a:bodyPr/>
                    <a:lstStyle/>
                    <a:p>
                      <a:pPr indent="182880" algn="ctr">
                        <a:lnSpc>
                          <a:spcPct val="100000"/>
                        </a:lnSpc>
                        <a:spcAft>
                          <a:spcPts val="0"/>
                        </a:spcAft>
                      </a:pPr>
                      <a:endParaRPr lang="es-MX" sz="1800" dirty="0">
                        <a:effectLst/>
                        <a:latin typeface="Adobe Caslon Pro" pitchFamily="18" charset="0"/>
                        <a:ea typeface="Times New Roman"/>
                      </a:endParaRPr>
                    </a:p>
                  </a:txBody>
                  <a:tcPr marL="45720" marR="45720" marT="0" marB="0" anchor="ctr">
                    <a:solidFill>
                      <a:schemeClr val="bg1"/>
                    </a:solidFill>
                  </a:tcPr>
                </a:tc>
                <a:tc vMerge="1">
                  <a:txBody>
                    <a:bodyPr/>
                    <a:lstStyle/>
                    <a:p>
                      <a:endParaRPr lang="es-MX"/>
                    </a:p>
                  </a:txBody>
                  <a:tcPr/>
                </a:tc>
                <a:tc vMerge="1">
                  <a:txBody>
                    <a:bodyPr/>
                    <a:lstStyle/>
                    <a:p>
                      <a:endParaRPr lang="es-MX"/>
                    </a:p>
                  </a:txBody>
                  <a:tcPr/>
                </a:tc>
                <a:tc vMerge="1">
                  <a:txBody>
                    <a:bodyPr/>
                    <a:lstStyle/>
                    <a:p>
                      <a:endParaRPr lang="es-MX"/>
                    </a:p>
                  </a:txBody>
                  <a:tcPr/>
                </a:tc>
              </a:tr>
            </a:tbl>
          </a:graphicData>
        </a:graphic>
      </p:graphicFrame>
      <p:sp>
        <p:nvSpPr>
          <p:cNvPr id="3" name="1 Título"/>
          <p:cNvSpPr txBox="1">
            <a:spLocks/>
          </p:cNvSpPr>
          <p:nvPr/>
        </p:nvSpPr>
        <p:spPr bwMode="auto">
          <a:xfrm>
            <a:off x="23347" y="0"/>
            <a:ext cx="4839599" cy="859291"/>
          </a:xfrm>
          <a:prstGeom prst="rect">
            <a:avLst/>
          </a:prstGeom>
          <a:noFill/>
          <a:ln>
            <a:miter lim="800000"/>
            <a:headEnd/>
            <a:tailEnd/>
          </a:ln>
        </p:spPr>
        <p:txBody>
          <a:bodyPr anchor="ctr"/>
          <a:lstStyle/>
          <a:p>
            <a:pPr>
              <a:defRPr/>
            </a:pPr>
            <a:r>
              <a:rPr lang="es-MX" sz="1600" b="1" dirty="0" smtClean="0">
                <a:solidFill>
                  <a:schemeClr val="bg1"/>
                </a:solidFill>
                <a:latin typeface="Agency FB" pitchFamily="34" charset="0"/>
              </a:rPr>
              <a:t>Modificaciones </a:t>
            </a:r>
            <a:r>
              <a:rPr lang="es-MX" sz="1600" b="1" dirty="0">
                <a:solidFill>
                  <a:schemeClr val="bg1"/>
                </a:solidFill>
                <a:latin typeface="Agency FB" pitchFamily="34" charset="0"/>
              </a:rPr>
              <a:t>al Acuerdo 648 por el que se establecen normas generales para la evaluación, acreditación, promoción y certificación en la educación básica.</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 xmlns:p14="http://schemas.microsoft.com/office/powerpoint/2010/main" val="2364135453"/>
              </p:ext>
            </p:extLst>
          </p:nvPr>
        </p:nvGraphicFramePr>
        <p:xfrm>
          <a:off x="124692" y="1012634"/>
          <a:ext cx="8902700" cy="6156960"/>
        </p:xfrm>
        <a:graphic>
          <a:graphicData uri="http://schemas.openxmlformats.org/drawingml/2006/table">
            <a:tbl>
              <a:tblPr>
                <a:tableStyleId>{5C22544A-7EE6-4342-B048-85BDC9FD1C3A}</a:tableStyleId>
              </a:tblPr>
              <a:tblGrid>
                <a:gridCol w="1271817"/>
                <a:gridCol w="117342"/>
                <a:gridCol w="2411769"/>
                <a:gridCol w="116840"/>
                <a:gridCol w="4984932"/>
              </a:tblGrid>
              <a:tr h="352319">
                <a:tc gridSpan="5">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sz="2400" b="1" dirty="0" smtClean="0">
                          <a:solidFill>
                            <a:schemeClr val="bg1"/>
                          </a:solidFill>
                          <a:latin typeface="Agency FB" pitchFamily="34" charset="0"/>
                        </a:rPr>
                        <a:t>Acuerdo 685</a:t>
                      </a:r>
                    </a:p>
                  </a:txBody>
                  <a:tcPr marL="45720" marR="45720" marT="0" marB="0">
                    <a:solidFill>
                      <a:srgbClr val="921D1A"/>
                    </a:solidFill>
                  </a:tcPr>
                </a:tc>
                <a:tc hMerge="1">
                  <a:txBody>
                    <a:bodyPr/>
                    <a:lstStyle/>
                    <a:p>
                      <a:pPr marL="0" indent="0" algn="ctr">
                        <a:lnSpc>
                          <a:spcPct val="100000"/>
                        </a:lnSpc>
                        <a:spcAft>
                          <a:spcPts val="0"/>
                        </a:spcAft>
                      </a:pPr>
                      <a:endParaRPr lang="es-MX" sz="1700" b="1" dirty="0">
                        <a:effectLst/>
                        <a:latin typeface="Adobe Caslon Pro" pitchFamily="18" charset="0"/>
                        <a:ea typeface="Times New Roman"/>
                      </a:endParaRPr>
                    </a:p>
                  </a:txBody>
                  <a:tcPr marL="45720" marR="45720" marT="0" marB="0">
                    <a:solidFill>
                      <a:schemeClr val="bg1">
                        <a:lumMod val="85000"/>
                      </a:schemeClr>
                    </a:solidFill>
                  </a:tcPr>
                </a:tc>
                <a:tc hMerge="1">
                  <a:txBody>
                    <a:bodyPr/>
                    <a:lstStyle/>
                    <a:p>
                      <a:pPr indent="182880" algn="ctr">
                        <a:lnSpc>
                          <a:spcPct val="100000"/>
                        </a:lnSpc>
                        <a:spcAft>
                          <a:spcPts val="0"/>
                        </a:spcAft>
                      </a:pPr>
                      <a:endParaRPr lang="es-MX" sz="1700" b="1" dirty="0">
                        <a:effectLst/>
                        <a:latin typeface="Adobe Caslon Pro" pitchFamily="18" charset="0"/>
                        <a:ea typeface="Times New Roman"/>
                      </a:endParaRPr>
                    </a:p>
                  </a:txBody>
                  <a:tcPr marL="45720" marR="45720" marT="0" marB="0">
                    <a:solidFill>
                      <a:schemeClr val="bg1">
                        <a:lumMod val="85000"/>
                      </a:schemeClr>
                    </a:solidFill>
                  </a:tcPr>
                </a:tc>
                <a:tc hMerge="1">
                  <a:txBody>
                    <a:bodyPr/>
                    <a:lstStyle/>
                    <a:p>
                      <a:pPr indent="182880" algn="ctr">
                        <a:lnSpc>
                          <a:spcPct val="100000"/>
                        </a:lnSpc>
                        <a:spcAft>
                          <a:spcPts val="0"/>
                        </a:spcAft>
                      </a:pPr>
                      <a:endParaRPr lang="es-MX" sz="1700" b="1" dirty="0">
                        <a:effectLst/>
                        <a:latin typeface="Adobe Caslon Pro" pitchFamily="18" charset="0"/>
                        <a:ea typeface="Times New Roman"/>
                      </a:endParaRPr>
                    </a:p>
                  </a:txBody>
                  <a:tcPr marL="45720" marR="45720" marT="0" marB="0">
                    <a:solidFill>
                      <a:schemeClr val="bg1">
                        <a:lumMod val="85000"/>
                      </a:schemeClr>
                    </a:solidFill>
                  </a:tcPr>
                </a:tc>
                <a:tc hMerge="1">
                  <a:txBody>
                    <a:bodyPr/>
                    <a:lstStyle/>
                    <a:p>
                      <a:pPr marL="0" indent="0" algn="ctr">
                        <a:lnSpc>
                          <a:spcPct val="100000"/>
                        </a:lnSpc>
                        <a:spcAft>
                          <a:spcPts val="0"/>
                        </a:spcAft>
                      </a:pPr>
                      <a:endParaRPr lang="es-MX" sz="1700" b="1" dirty="0">
                        <a:effectLst/>
                        <a:latin typeface="Adobe Caslon Pro" pitchFamily="18" charset="0"/>
                        <a:ea typeface="Times New Roman"/>
                      </a:endParaRPr>
                    </a:p>
                  </a:txBody>
                  <a:tcPr marL="45720" marR="45720" marT="0" marB="0">
                    <a:solidFill>
                      <a:schemeClr val="bg1">
                        <a:lumMod val="85000"/>
                      </a:schemeClr>
                    </a:solidFill>
                  </a:tcPr>
                </a:tc>
              </a:tr>
              <a:tr h="293599">
                <a:tc gridSpan="5">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2000" b="1" dirty="0" smtClean="0">
                          <a:latin typeface="Adobe Caslon Pro" pitchFamily="18" charset="0"/>
                        </a:rPr>
                        <a:t>15.2.- Segundo periodo: educación primaria.</a:t>
                      </a:r>
                    </a:p>
                  </a:txBody>
                  <a:tcPr marL="45720" marR="45720" marT="0" marB="0">
                    <a:solidFill>
                      <a:schemeClr val="bg1"/>
                    </a:solidFill>
                  </a:tcPr>
                </a:tc>
                <a:tc hMerge="1">
                  <a:txBody>
                    <a:bodyPr/>
                    <a:lstStyle/>
                    <a:p>
                      <a:pPr marL="0" indent="0" algn="ctr">
                        <a:lnSpc>
                          <a:spcPct val="100000"/>
                        </a:lnSpc>
                        <a:spcAft>
                          <a:spcPts val="0"/>
                        </a:spcAft>
                      </a:pPr>
                      <a:endParaRPr lang="es-MX" sz="1700" b="1" dirty="0">
                        <a:effectLst/>
                        <a:latin typeface="Adobe Caslon Pro" pitchFamily="18" charset="0"/>
                        <a:ea typeface="Times New Roman"/>
                      </a:endParaRPr>
                    </a:p>
                  </a:txBody>
                  <a:tcPr marL="45720" marR="45720" marT="0" marB="0">
                    <a:solidFill>
                      <a:schemeClr val="bg1">
                        <a:lumMod val="95000"/>
                      </a:schemeClr>
                    </a:solidFill>
                  </a:tcPr>
                </a:tc>
                <a:tc hMerge="1">
                  <a:txBody>
                    <a:bodyPr/>
                    <a:lstStyle/>
                    <a:p>
                      <a:pPr indent="182880" algn="ctr">
                        <a:lnSpc>
                          <a:spcPct val="100000"/>
                        </a:lnSpc>
                        <a:spcAft>
                          <a:spcPts val="0"/>
                        </a:spcAft>
                      </a:pPr>
                      <a:endParaRPr lang="es-MX" sz="1700" b="1" dirty="0">
                        <a:effectLst/>
                        <a:latin typeface="Adobe Caslon Pro" pitchFamily="18" charset="0"/>
                        <a:ea typeface="Times New Roman"/>
                      </a:endParaRPr>
                    </a:p>
                  </a:txBody>
                  <a:tcPr marL="45720" marR="45720" marT="0" marB="0">
                    <a:solidFill>
                      <a:schemeClr val="bg1">
                        <a:lumMod val="95000"/>
                      </a:schemeClr>
                    </a:solidFill>
                  </a:tcPr>
                </a:tc>
                <a:tc hMerge="1">
                  <a:txBody>
                    <a:bodyPr/>
                    <a:lstStyle/>
                    <a:p>
                      <a:pPr indent="182880" algn="ctr">
                        <a:lnSpc>
                          <a:spcPct val="100000"/>
                        </a:lnSpc>
                        <a:spcAft>
                          <a:spcPts val="0"/>
                        </a:spcAft>
                      </a:pPr>
                      <a:endParaRPr lang="es-MX" sz="1700" b="1" dirty="0">
                        <a:effectLst/>
                        <a:latin typeface="Adobe Caslon Pro" pitchFamily="18" charset="0"/>
                        <a:ea typeface="Times New Roman"/>
                      </a:endParaRPr>
                    </a:p>
                  </a:txBody>
                  <a:tcPr marL="45720" marR="45720" marT="0" marB="0">
                    <a:solidFill>
                      <a:schemeClr val="bg1">
                        <a:lumMod val="95000"/>
                      </a:schemeClr>
                    </a:solidFill>
                  </a:tcPr>
                </a:tc>
                <a:tc hMerge="1">
                  <a:txBody>
                    <a:bodyPr/>
                    <a:lstStyle/>
                    <a:p>
                      <a:pPr marL="0" indent="0" algn="ctr">
                        <a:lnSpc>
                          <a:spcPct val="100000"/>
                        </a:lnSpc>
                        <a:spcAft>
                          <a:spcPts val="0"/>
                        </a:spcAft>
                      </a:pPr>
                      <a:endParaRPr lang="es-MX" sz="1700" b="1" dirty="0">
                        <a:effectLst/>
                        <a:latin typeface="Adobe Caslon Pro" pitchFamily="18" charset="0"/>
                        <a:ea typeface="Times New Roman"/>
                      </a:endParaRPr>
                    </a:p>
                  </a:txBody>
                  <a:tcPr marL="45720" marR="45720" marT="0" marB="0">
                    <a:solidFill>
                      <a:schemeClr val="bg1">
                        <a:lumMod val="95000"/>
                      </a:schemeClr>
                    </a:solidFill>
                  </a:tcPr>
                </a:tc>
              </a:tr>
              <a:tr h="1174396">
                <a:tc>
                  <a:txBody>
                    <a:bodyPr/>
                    <a:lstStyle/>
                    <a:p>
                      <a:pPr marL="0" indent="0" algn="ctr">
                        <a:lnSpc>
                          <a:spcPct val="100000"/>
                        </a:lnSpc>
                        <a:spcAft>
                          <a:spcPts val="0"/>
                        </a:spcAft>
                      </a:pPr>
                      <a:endParaRPr lang="es-ES" sz="1600" b="1" dirty="0" smtClean="0">
                        <a:effectLst/>
                        <a:latin typeface="Adobe Caslon Pro" pitchFamily="18" charset="0"/>
                      </a:endParaRPr>
                    </a:p>
                    <a:p>
                      <a:pPr marL="0" indent="0" algn="ctr">
                        <a:lnSpc>
                          <a:spcPct val="100000"/>
                        </a:lnSpc>
                        <a:spcAft>
                          <a:spcPts val="0"/>
                        </a:spcAft>
                      </a:pPr>
                      <a:r>
                        <a:rPr lang="es-ES" sz="2000" b="1" dirty="0" smtClean="0">
                          <a:effectLst/>
                          <a:latin typeface="Adobe Caslon Pro" pitchFamily="18" charset="0"/>
                        </a:rPr>
                        <a:t>Grado </a:t>
                      </a:r>
                      <a:r>
                        <a:rPr lang="es-ES" sz="2000" b="1" dirty="0">
                          <a:effectLst/>
                          <a:latin typeface="Adobe Caslon Pro" pitchFamily="18" charset="0"/>
                        </a:rPr>
                        <a:t>Escolar</a:t>
                      </a:r>
                      <a:endParaRPr lang="es-MX" sz="2000" b="1" dirty="0">
                        <a:effectLst/>
                        <a:latin typeface="Adobe Caslon Pro" pitchFamily="18" charset="0"/>
                        <a:ea typeface="Times New Roman"/>
                      </a:endParaRPr>
                    </a:p>
                  </a:txBody>
                  <a:tcPr marL="45720" marR="45720" marT="0" marB="0" anchor="ctr">
                    <a:solidFill>
                      <a:schemeClr val="bg1">
                        <a:lumMod val="95000"/>
                      </a:schemeClr>
                    </a:solidFill>
                  </a:tcPr>
                </a:tc>
                <a:tc>
                  <a:txBody>
                    <a:bodyPr/>
                    <a:lstStyle/>
                    <a:p>
                      <a:pPr marL="0" indent="0" algn="ctr">
                        <a:lnSpc>
                          <a:spcPct val="100000"/>
                        </a:lnSpc>
                        <a:spcAft>
                          <a:spcPts val="0"/>
                        </a:spcAft>
                      </a:pPr>
                      <a:endParaRPr lang="es-MX" sz="2000" b="1" dirty="0">
                        <a:effectLst/>
                        <a:latin typeface="Adobe Caslon Pro" pitchFamily="18" charset="0"/>
                        <a:ea typeface="Times New Roman"/>
                      </a:endParaRPr>
                    </a:p>
                  </a:txBody>
                  <a:tcPr marL="45720" marR="45720" marT="0" marB="0" anchor="ctr">
                    <a:noFill/>
                  </a:tcPr>
                </a:tc>
                <a:tc>
                  <a:txBody>
                    <a:bodyPr/>
                    <a:lstStyle/>
                    <a:p>
                      <a:pPr indent="182880" algn="ctr">
                        <a:lnSpc>
                          <a:spcPct val="100000"/>
                        </a:lnSpc>
                        <a:spcAft>
                          <a:spcPts val="0"/>
                        </a:spcAft>
                      </a:pPr>
                      <a:endParaRPr lang="es-ES" sz="2000" b="1" dirty="0" smtClean="0">
                        <a:effectLst/>
                        <a:latin typeface="Adobe Caslon Pro" pitchFamily="18" charset="0"/>
                      </a:endParaRPr>
                    </a:p>
                    <a:p>
                      <a:pPr marL="0" indent="0" algn="ctr">
                        <a:lnSpc>
                          <a:spcPct val="100000"/>
                        </a:lnSpc>
                        <a:spcAft>
                          <a:spcPts val="0"/>
                        </a:spcAft>
                      </a:pPr>
                      <a:r>
                        <a:rPr lang="es-ES" sz="2000" b="1" dirty="0" smtClean="0">
                          <a:effectLst/>
                          <a:latin typeface="Adobe Caslon Pro" pitchFamily="18" charset="0"/>
                        </a:rPr>
                        <a:t>Criterio </a:t>
                      </a:r>
                      <a:r>
                        <a:rPr lang="es-ES" sz="2000" b="1" dirty="0">
                          <a:effectLst/>
                          <a:latin typeface="Adobe Caslon Pro" pitchFamily="18" charset="0"/>
                        </a:rPr>
                        <a:t>de </a:t>
                      </a:r>
                      <a:r>
                        <a:rPr lang="es-ES" sz="2000" b="1" dirty="0" smtClean="0">
                          <a:effectLst/>
                          <a:latin typeface="Adobe Caslon Pro" pitchFamily="18" charset="0"/>
                        </a:rPr>
                        <a:t>Acreditación</a:t>
                      </a:r>
                    </a:p>
                    <a:p>
                      <a:pPr indent="182880" algn="ctr">
                        <a:lnSpc>
                          <a:spcPct val="100000"/>
                        </a:lnSpc>
                        <a:spcAft>
                          <a:spcPts val="0"/>
                        </a:spcAft>
                      </a:pPr>
                      <a:endParaRPr lang="es-MX" sz="2000" b="1" dirty="0">
                        <a:effectLst/>
                        <a:latin typeface="Adobe Caslon Pro" pitchFamily="18" charset="0"/>
                        <a:ea typeface="Times New Roman"/>
                      </a:endParaRPr>
                    </a:p>
                  </a:txBody>
                  <a:tcPr marL="45720" marR="45720" marT="0" marB="0" anchor="ctr">
                    <a:solidFill>
                      <a:schemeClr val="bg1">
                        <a:lumMod val="95000"/>
                      </a:schemeClr>
                    </a:solidFill>
                  </a:tcPr>
                </a:tc>
                <a:tc>
                  <a:txBody>
                    <a:bodyPr/>
                    <a:lstStyle/>
                    <a:p>
                      <a:pPr indent="182880" algn="ctr">
                        <a:lnSpc>
                          <a:spcPct val="100000"/>
                        </a:lnSpc>
                        <a:spcAft>
                          <a:spcPts val="0"/>
                        </a:spcAft>
                      </a:pPr>
                      <a:endParaRPr lang="es-MX" sz="2000" b="1" dirty="0">
                        <a:effectLst/>
                        <a:latin typeface="Adobe Caslon Pro" pitchFamily="18" charset="0"/>
                        <a:ea typeface="Times New Roman"/>
                      </a:endParaRPr>
                    </a:p>
                  </a:txBody>
                  <a:tcPr marL="45720" marR="45720" marT="0" marB="0" anchor="ctr">
                    <a:noFill/>
                  </a:tcPr>
                </a:tc>
                <a:tc>
                  <a:txBody>
                    <a:bodyPr/>
                    <a:lstStyle/>
                    <a:p>
                      <a:pPr marL="0" indent="0" algn="ctr">
                        <a:lnSpc>
                          <a:spcPct val="100000"/>
                        </a:lnSpc>
                        <a:spcAft>
                          <a:spcPts val="0"/>
                        </a:spcAft>
                      </a:pPr>
                      <a:r>
                        <a:rPr lang="es-ES" sz="2000" b="1" dirty="0" smtClean="0">
                          <a:effectLst/>
                          <a:latin typeface="Adobe Caslon Pro" pitchFamily="18" charset="0"/>
                        </a:rPr>
                        <a:t>Criterios </a:t>
                      </a:r>
                      <a:r>
                        <a:rPr lang="es-ES" sz="2000" b="1" dirty="0">
                          <a:effectLst/>
                          <a:latin typeface="Adobe Caslon Pro" pitchFamily="18" charset="0"/>
                        </a:rPr>
                        <a:t>de Promoción de Grado</a:t>
                      </a:r>
                      <a:endParaRPr lang="es-MX" sz="2000" b="1" dirty="0">
                        <a:effectLst/>
                        <a:latin typeface="Adobe Caslon Pro" pitchFamily="18" charset="0"/>
                        <a:ea typeface="Times New Roman"/>
                      </a:endParaRPr>
                    </a:p>
                  </a:txBody>
                  <a:tcPr marL="45720" marR="45720" marT="0" marB="0" anchor="ctr">
                    <a:solidFill>
                      <a:schemeClr val="bg1">
                        <a:lumMod val="95000"/>
                      </a:schemeClr>
                    </a:solidFill>
                  </a:tcPr>
                </a:tc>
              </a:tr>
              <a:tr h="587198">
                <a:tc>
                  <a:txBody>
                    <a:bodyPr/>
                    <a:lstStyle/>
                    <a:p>
                      <a:pPr indent="182880" algn="ctr">
                        <a:lnSpc>
                          <a:spcPct val="100000"/>
                        </a:lnSpc>
                        <a:spcAft>
                          <a:spcPts val="0"/>
                        </a:spcAft>
                      </a:pPr>
                      <a:endParaRPr lang="es-ES" sz="2000" dirty="0" smtClean="0">
                        <a:effectLst/>
                        <a:latin typeface="Adobe Caslon Pro" pitchFamily="18" charset="0"/>
                      </a:endParaRPr>
                    </a:p>
                    <a:p>
                      <a:pPr indent="182880" algn="ctr">
                        <a:lnSpc>
                          <a:spcPct val="100000"/>
                        </a:lnSpc>
                        <a:spcAft>
                          <a:spcPts val="0"/>
                        </a:spcAft>
                      </a:pPr>
                      <a:r>
                        <a:rPr lang="es-ES" sz="2000" dirty="0" smtClean="0">
                          <a:effectLst/>
                          <a:latin typeface="Adobe Caslon Pro" pitchFamily="18" charset="0"/>
                        </a:rPr>
                        <a:t>Primero</a:t>
                      </a:r>
                      <a:endParaRPr lang="es-MX" sz="2000" dirty="0">
                        <a:effectLst/>
                        <a:latin typeface="Adobe Caslon Pro" pitchFamily="18" charset="0"/>
                        <a:ea typeface="Times New Roman"/>
                      </a:endParaRPr>
                    </a:p>
                  </a:txBody>
                  <a:tcPr marL="45720" marR="45720" marT="0" marB="0">
                    <a:noFill/>
                  </a:tcPr>
                </a:tc>
                <a:tc>
                  <a:txBody>
                    <a:bodyPr/>
                    <a:lstStyle/>
                    <a:p>
                      <a:pPr indent="182880" algn="ctr">
                        <a:lnSpc>
                          <a:spcPct val="100000"/>
                        </a:lnSpc>
                        <a:spcAft>
                          <a:spcPts val="0"/>
                        </a:spcAft>
                      </a:pPr>
                      <a:endParaRPr lang="es-MX" sz="2000" dirty="0">
                        <a:effectLst/>
                        <a:latin typeface="Adobe Caslon Pro" pitchFamily="18" charset="0"/>
                        <a:ea typeface="Times New Roman"/>
                      </a:endParaRPr>
                    </a:p>
                  </a:txBody>
                  <a:tcPr marL="45720" marR="45720" marT="0" marB="0">
                    <a:noFill/>
                  </a:tcPr>
                </a:tc>
                <a:tc rowSpan="3">
                  <a:txBody>
                    <a:bodyPr/>
                    <a:lstStyle/>
                    <a:p>
                      <a:pPr marL="0" indent="0" algn="just">
                        <a:lnSpc>
                          <a:spcPct val="100000"/>
                        </a:lnSpc>
                        <a:spcAft>
                          <a:spcPts val="0"/>
                        </a:spcAft>
                      </a:pPr>
                      <a:endParaRPr lang="es-ES" sz="2000" dirty="0" smtClean="0">
                        <a:effectLst/>
                        <a:latin typeface="Adobe Caslon Pro" pitchFamily="18" charset="0"/>
                      </a:endParaRPr>
                    </a:p>
                    <a:p>
                      <a:pPr marL="0" indent="0" algn="just">
                        <a:lnSpc>
                          <a:spcPct val="100000"/>
                        </a:lnSpc>
                        <a:spcAft>
                          <a:spcPts val="0"/>
                        </a:spcAft>
                      </a:pPr>
                      <a:r>
                        <a:rPr lang="es-ES" sz="2000" dirty="0" smtClean="0">
                          <a:effectLst/>
                          <a:latin typeface="Adobe Caslon Pro" pitchFamily="18" charset="0"/>
                        </a:rPr>
                        <a:t>La </a:t>
                      </a:r>
                      <a:r>
                        <a:rPr lang="es-ES" sz="2000" dirty="0">
                          <a:effectLst/>
                          <a:latin typeface="Adobe Caslon Pro" pitchFamily="18" charset="0"/>
                        </a:rPr>
                        <a:t>acreditación de los grados primero, segundo y tercero de la educación primaria se obtendrá por el solo hecho de haberlos cursado.</a:t>
                      </a:r>
                      <a:endParaRPr lang="es-MX" sz="2000" dirty="0">
                        <a:effectLst/>
                        <a:latin typeface="Adobe Caslon Pro" pitchFamily="18" charset="0"/>
                        <a:ea typeface="Times New Roman"/>
                      </a:endParaRPr>
                    </a:p>
                  </a:txBody>
                  <a:tcPr marL="45720" marR="45720" marT="0" marB="0">
                    <a:noFill/>
                  </a:tcPr>
                </a:tc>
                <a:tc rowSpan="3">
                  <a:txBody>
                    <a:bodyPr/>
                    <a:lstStyle/>
                    <a:p>
                      <a:pPr marL="0" indent="0" algn="just">
                        <a:lnSpc>
                          <a:spcPct val="100000"/>
                        </a:lnSpc>
                        <a:spcAft>
                          <a:spcPts val="0"/>
                        </a:spcAft>
                      </a:pPr>
                      <a:endParaRPr lang="es-MX" sz="2000" dirty="0">
                        <a:effectLst/>
                        <a:latin typeface="Adobe Caslon Pro" pitchFamily="18" charset="0"/>
                        <a:ea typeface="Times New Roman"/>
                      </a:endParaRPr>
                    </a:p>
                  </a:txBody>
                  <a:tcPr marL="45720" marR="45720" marT="0" marB="0">
                    <a:noFill/>
                  </a:tcPr>
                </a:tc>
                <a:tc rowSpan="3">
                  <a:txBody>
                    <a:bodyPr/>
                    <a:lstStyle/>
                    <a:p>
                      <a:pPr marL="0" indent="0" algn="just">
                        <a:lnSpc>
                          <a:spcPct val="100000"/>
                        </a:lnSpc>
                        <a:spcAft>
                          <a:spcPts val="0"/>
                        </a:spcAft>
                      </a:pPr>
                      <a:endParaRPr lang="es-ES" sz="2000" dirty="0" smtClean="0">
                        <a:effectLst/>
                        <a:latin typeface="Adobe Caslon Pro" pitchFamily="18" charset="0"/>
                      </a:endParaRPr>
                    </a:p>
                    <a:p>
                      <a:pPr marL="0" indent="0" algn="just">
                        <a:lnSpc>
                          <a:spcPct val="100000"/>
                        </a:lnSpc>
                        <a:spcAft>
                          <a:spcPts val="0"/>
                        </a:spcAft>
                      </a:pPr>
                      <a:r>
                        <a:rPr lang="es-ES" sz="2000" dirty="0" smtClean="0">
                          <a:effectLst/>
                          <a:latin typeface="Adobe Caslon Pro" pitchFamily="18" charset="0"/>
                        </a:rPr>
                        <a:t>El </a:t>
                      </a:r>
                      <a:r>
                        <a:rPr lang="es-ES" sz="2000" dirty="0">
                          <a:effectLst/>
                          <a:latin typeface="Adobe Caslon Pro" pitchFamily="18" charset="0"/>
                        </a:rPr>
                        <a:t>alumno que concluya un grado escolar en este periodo, será promovido al siguiente grado</a:t>
                      </a:r>
                      <a:r>
                        <a:rPr lang="es-ES" sz="2000" dirty="0" smtClean="0">
                          <a:effectLst/>
                          <a:latin typeface="Adobe Caslon Pro" pitchFamily="18" charset="0"/>
                        </a:rPr>
                        <a:t>.</a:t>
                      </a:r>
                    </a:p>
                    <a:p>
                      <a:pPr marL="0" indent="0" algn="just">
                        <a:lnSpc>
                          <a:spcPct val="100000"/>
                        </a:lnSpc>
                        <a:spcAft>
                          <a:spcPts val="0"/>
                        </a:spcAft>
                      </a:pPr>
                      <a:endParaRPr lang="es-MX" sz="2000" dirty="0">
                        <a:effectLst/>
                        <a:latin typeface="Adobe Caslon Pro" pitchFamily="18" charset="0"/>
                      </a:endParaRPr>
                    </a:p>
                    <a:p>
                      <a:pPr marL="0" indent="0" algn="just">
                        <a:lnSpc>
                          <a:spcPct val="100000"/>
                        </a:lnSpc>
                        <a:spcAft>
                          <a:spcPts val="0"/>
                        </a:spcAft>
                      </a:pPr>
                      <a:r>
                        <a:rPr lang="es-ES" sz="2000" dirty="0">
                          <a:effectLst/>
                          <a:latin typeface="Adobe Caslon Pro" pitchFamily="18" charset="0"/>
                        </a:rPr>
                        <a:t>En el supuesto de que un alumno de </a:t>
                      </a:r>
                      <a:r>
                        <a:rPr lang="es-ES" sz="2000" b="1" dirty="0">
                          <a:solidFill>
                            <a:srgbClr val="FF0000"/>
                          </a:solidFill>
                          <a:effectLst/>
                          <a:latin typeface="Adobe Caslon Pro" pitchFamily="18" charset="0"/>
                        </a:rPr>
                        <a:t>segundo o tercer grado no haya alcanzado los aprendizajes correspondientes, podrá permanecer en ese grado por otro ciclo escolar. Esta determinación podrá adoptarse por el docente, por una sola vez, cuando el educando obtenga un promedio de grado inferior a </a:t>
                      </a:r>
                      <a:r>
                        <a:rPr lang="es-ES" sz="2000" b="1" dirty="0" smtClean="0">
                          <a:solidFill>
                            <a:srgbClr val="FF0000"/>
                          </a:solidFill>
                          <a:effectLst/>
                          <a:latin typeface="Adobe Caslon Pro" pitchFamily="18" charset="0"/>
                        </a:rPr>
                        <a:t>6.0</a:t>
                      </a:r>
                      <a:endParaRPr lang="es-MX" sz="2000" b="1" dirty="0">
                        <a:solidFill>
                          <a:srgbClr val="FF0000"/>
                        </a:solidFill>
                        <a:effectLst/>
                        <a:latin typeface="Adobe Caslon Pro" pitchFamily="18" charset="0"/>
                        <a:ea typeface="Times New Roman"/>
                      </a:endParaRPr>
                    </a:p>
                  </a:txBody>
                  <a:tcPr marL="45720" marR="45720" marT="0" marB="0">
                    <a:noFill/>
                  </a:tcPr>
                </a:tc>
              </a:tr>
              <a:tr h="880797">
                <a:tc>
                  <a:txBody>
                    <a:bodyPr/>
                    <a:lstStyle/>
                    <a:p>
                      <a:pPr indent="182880" algn="ctr">
                        <a:lnSpc>
                          <a:spcPct val="100000"/>
                        </a:lnSpc>
                        <a:spcAft>
                          <a:spcPts val="0"/>
                        </a:spcAft>
                      </a:pPr>
                      <a:endParaRPr lang="es-ES" sz="2000" dirty="0" smtClean="0">
                        <a:effectLst/>
                        <a:latin typeface="Adobe Caslon Pro" pitchFamily="18" charset="0"/>
                      </a:endParaRPr>
                    </a:p>
                    <a:p>
                      <a:pPr indent="182880" algn="ctr">
                        <a:lnSpc>
                          <a:spcPct val="100000"/>
                        </a:lnSpc>
                        <a:spcAft>
                          <a:spcPts val="0"/>
                        </a:spcAft>
                      </a:pPr>
                      <a:endParaRPr lang="es-ES" sz="2000" dirty="0" smtClean="0">
                        <a:effectLst/>
                        <a:latin typeface="Adobe Caslon Pro" pitchFamily="18" charset="0"/>
                      </a:endParaRPr>
                    </a:p>
                    <a:p>
                      <a:pPr indent="182880" algn="ctr">
                        <a:lnSpc>
                          <a:spcPct val="100000"/>
                        </a:lnSpc>
                        <a:spcAft>
                          <a:spcPts val="0"/>
                        </a:spcAft>
                      </a:pPr>
                      <a:r>
                        <a:rPr lang="es-ES" sz="2000" dirty="0" smtClean="0">
                          <a:effectLst/>
                          <a:latin typeface="Adobe Caslon Pro" pitchFamily="18" charset="0"/>
                        </a:rPr>
                        <a:t>Segundo</a:t>
                      </a:r>
                      <a:endParaRPr lang="es-MX" sz="2000" dirty="0">
                        <a:effectLst/>
                        <a:latin typeface="Adobe Caslon Pro" pitchFamily="18" charset="0"/>
                        <a:ea typeface="Times New Roman"/>
                      </a:endParaRPr>
                    </a:p>
                  </a:txBody>
                  <a:tcPr marL="45720" marR="45720" marT="0" marB="0">
                    <a:noFill/>
                  </a:tcPr>
                </a:tc>
                <a:tc>
                  <a:txBody>
                    <a:bodyPr/>
                    <a:lstStyle/>
                    <a:p>
                      <a:pPr indent="182880" algn="ctr">
                        <a:lnSpc>
                          <a:spcPct val="100000"/>
                        </a:lnSpc>
                        <a:spcAft>
                          <a:spcPts val="0"/>
                        </a:spcAft>
                      </a:pPr>
                      <a:endParaRPr lang="es-MX" sz="2000" dirty="0">
                        <a:effectLst/>
                        <a:latin typeface="Adobe Caslon Pro" pitchFamily="18" charset="0"/>
                        <a:ea typeface="Times New Roman"/>
                      </a:endParaRPr>
                    </a:p>
                  </a:txBody>
                  <a:tcPr marL="45720" marR="45720" marT="0" marB="0">
                    <a:noFill/>
                  </a:tcPr>
                </a:tc>
                <a:tc vMerge="1">
                  <a:txBody>
                    <a:bodyPr/>
                    <a:lstStyle/>
                    <a:p>
                      <a:endParaRPr lang="es-MX"/>
                    </a:p>
                  </a:txBody>
                  <a:tcPr/>
                </a:tc>
                <a:tc vMerge="1">
                  <a:txBody>
                    <a:bodyPr/>
                    <a:lstStyle/>
                    <a:p>
                      <a:endParaRPr lang="es-MX"/>
                    </a:p>
                  </a:txBody>
                  <a:tcPr/>
                </a:tc>
                <a:tc vMerge="1">
                  <a:txBody>
                    <a:bodyPr/>
                    <a:lstStyle/>
                    <a:p>
                      <a:endParaRPr lang="es-MX"/>
                    </a:p>
                  </a:txBody>
                  <a:tcPr/>
                </a:tc>
              </a:tr>
              <a:tr h="1983079">
                <a:tc>
                  <a:txBody>
                    <a:bodyPr/>
                    <a:lstStyle/>
                    <a:p>
                      <a:pPr indent="182880" algn="ctr">
                        <a:lnSpc>
                          <a:spcPct val="100000"/>
                        </a:lnSpc>
                        <a:spcAft>
                          <a:spcPts val="0"/>
                        </a:spcAft>
                      </a:pPr>
                      <a:endParaRPr lang="es-ES" sz="2000" dirty="0" smtClean="0">
                        <a:effectLst/>
                        <a:latin typeface="Adobe Caslon Pro" pitchFamily="18" charset="0"/>
                      </a:endParaRPr>
                    </a:p>
                    <a:p>
                      <a:pPr indent="182880" algn="ctr">
                        <a:lnSpc>
                          <a:spcPct val="100000"/>
                        </a:lnSpc>
                        <a:spcAft>
                          <a:spcPts val="0"/>
                        </a:spcAft>
                      </a:pPr>
                      <a:endParaRPr lang="es-ES" sz="2000" dirty="0" smtClean="0">
                        <a:effectLst/>
                        <a:latin typeface="Adobe Caslon Pro" pitchFamily="18" charset="0"/>
                      </a:endParaRPr>
                    </a:p>
                    <a:p>
                      <a:pPr indent="182880" algn="ctr">
                        <a:lnSpc>
                          <a:spcPct val="100000"/>
                        </a:lnSpc>
                        <a:spcAft>
                          <a:spcPts val="0"/>
                        </a:spcAft>
                      </a:pPr>
                      <a:r>
                        <a:rPr lang="es-ES" sz="2000" dirty="0" smtClean="0">
                          <a:effectLst/>
                          <a:latin typeface="Adobe Caslon Pro" pitchFamily="18" charset="0"/>
                        </a:rPr>
                        <a:t>Tercero</a:t>
                      </a:r>
                      <a:endParaRPr lang="es-MX" sz="2000" dirty="0">
                        <a:effectLst/>
                        <a:latin typeface="Adobe Caslon Pro" pitchFamily="18" charset="0"/>
                        <a:ea typeface="Times New Roman"/>
                      </a:endParaRPr>
                    </a:p>
                  </a:txBody>
                  <a:tcPr marL="45720" marR="45720" marT="0" marB="0">
                    <a:noFill/>
                  </a:tcPr>
                </a:tc>
                <a:tc>
                  <a:txBody>
                    <a:bodyPr/>
                    <a:lstStyle/>
                    <a:p>
                      <a:pPr indent="182880" algn="ctr">
                        <a:lnSpc>
                          <a:spcPct val="100000"/>
                        </a:lnSpc>
                        <a:spcAft>
                          <a:spcPts val="0"/>
                        </a:spcAft>
                      </a:pPr>
                      <a:endParaRPr lang="es-MX" sz="2000" dirty="0">
                        <a:effectLst/>
                        <a:latin typeface="Adobe Caslon Pro" pitchFamily="18" charset="0"/>
                        <a:ea typeface="Times New Roman"/>
                      </a:endParaRPr>
                    </a:p>
                  </a:txBody>
                  <a:tcPr marL="45720" marR="45720" marT="0" marB="0">
                    <a:noFill/>
                  </a:tcPr>
                </a:tc>
                <a:tc vMerge="1">
                  <a:txBody>
                    <a:bodyPr/>
                    <a:lstStyle/>
                    <a:p>
                      <a:endParaRPr lang="es-MX"/>
                    </a:p>
                  </a:txBody>
                  <a:tcPr/>
                </a:tc>
                <a:tc vMerge="1">
                  <a:txBody>
                    <a:bodyPr/>
                    <a:lstStyle/>
                    <a:p>
                      <a:endParaRPr lang="es-MX"/>
                    </a:p>
                  </a:txBody>
                  <a:tcPr/>
                </a:tc>
                <a:tc vMerge="1">
                  <a:txBody>
                    <a:bodyPr/>
                    <a:lstStyle/>
                    <a:p>
                      <a:endParaRPr lang="es-MX"/>
                    </a:p>
                  </a:txBody>
                  <a:tcPr/>
                </a:tc>
              </a:tr>
            </a:tbl>
          </a:graphicData>
        </a:graphic>
      </p:graphicFrame>
      <p:sp>
        <p:nvSpPr>
          <p:cNvPr id="3" name="1 Título"/>
          <p:cNvSpPr txBox="1">
            <a:spLocks/>
          </p:cNvSpPr>
          <p:nvPr/>
        </p:nvSpPr>
        <p:spPr bwMode="auto">
          <a:xfrm>
            <a:off x="23347" y="0"/>
            <a:ext cx="4839599" cy="859291"/>
          </a:xfrm>
          <a:prstGeom prst="rect">
            <a:avLst/>
          </a:prstGeom>
          <a:noFill/>
          <a:ln>
            <a:miter lim="800000"/>
            <a:headEnd/>
            <a:tailEnd/>
          </a:ln>
        </p:spPr>
        <p:txBody>
          <a:bodyPr anchor="ctr"/>
          <a:lstStyle/>
          <a:p>
            <a:pPr>
              <a:defRPr/>
            </a:pPr>
            <a:r>
              <a:rPr lang="es-MX" sz="1600" b="1" dirty="0" smtClean="0">
                <a:solidFill>
                  <a:schemeClr val="bg1"/>
                </a:solidFill>
                <a:latin typeface="Agency FB" pitchFamily="34" charset="0"/>
              </a:rPr>
              <a:t>Modificaciones </a:t>
            </a:r>
            <a:r>
              <a:rPr lang="es-MX" sz="1600" b="1" dirty="0">
                <a:solidFill>
                  <a:schemeClr val="bg1"/>
                </a:solidFill>
                <a:latin typeface="Agency FB" pitchFamily="34" charset="0"/>
              </a:rPr>
              <a:t>al Acuerdo 648 por el que se establecen normas generales para la evaluación, acreditación, promoción y certificación en la educación básica.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 xmlns:p14="http://schemas.microsoft.com/office/powerpoint/2010/main" val="1357280388"/>
              </p:ext>
            </p:extLst>
          </p:nvPr>
        </p:nvGraphicFramePr>
        <p:xfrm>
          <a:off x="160318" y="1070977"/>
          <a:ext cx="4716482" cy="5122738"/>
        </p:xfrm>
        <a:graphic>
          <a:graphicData uri="http://schemas.openxmlformats.org/drawingml/2006/table">
            <a:tbl>
              <a:tblPr>
                <a:tableStyleId>{5C22544A-7EE6-4342-B048-85BDC9FD1C3A}</a:tableStyleId>
              </a:tblPr>
              <a:tblGrid>
                <a:gridCol w="116840"/>
                <a:gridCol w="4599642"/>
              </a:tblGrid>
              <a:tr h="286677">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sz="2000" b="1" dirty="0" smtClean="0">
                          <a:solidFill>
                            <a:schemeClr val="bg1"/>
                          </a:solidFill>
                          <a:latin typeface="Agency FB" pitchFamily="34" charset="0"/>
                        </a:rPr>
                        <a:t>Acuerdo 648</a:t>
                      </a:r>
                    </a:p>
                  </a:txBody>
                  <a:tcPr marL="45720" marR="45720" marT="0" marB="0" anchor="ctr">
                    <a:solidFill>
                      <a:srgbClr val="921D1A"/>
                    </a:solidFill>
                  </a:tcPr>
                </a:tc>
                <a:tc hMerge="1">
                  <a:txBody>
                    <a:bodyPr/>
                    <a:lstStyle/>
                    <a:p>
                      <a:pPr marL="0" indent="0" algn="ctr">
                        <a:lnSpc>
                          <a:spcPct val="100000"/>
                        </a:lnSpc>
                        <a:spcAft>
                          <a:spcPts val="0"/>
                        </a:spcAft>
                      </a:pPr>
                      <a:endParaRPr lang="es-MX" sz="1700" b="1" dirty="0">
                        <a:effectLst/>
                        <a:latin typeface="Adobe Caslon Pro" pitchFamily="18" charset="0"/>
                        <a:ea typeface="Times New Roman"/>
                      </a:endParaRPr>
                    </a:p>
                  </a:txBody>
                  <a:tcPr marL="45720" marR="45720" marT="0" marB="0" anchor="ctr">
                    <a:solidFill>
                      <a:schemeClr val="bg1">
                        <a:lumMod val="85000"/>
                      </a:schemeClr>
                    </a:solidFill>
                  </a:tcPr>
                </a:tc>
              </a:tr>
              <a:tr h="0">
                <a:tc gridSpan="2">
                  <a:txBody>
                    <a:bodyPr/>
                    <a:lstStyle/>
                    <a:p>
                      <a:pPr marL="0" indent="0" algn="l">
                        <a:lnSpc>
                          <a:spcPct val="100000"/>
                        </a:lnSpc>
                        <a:spcAft>
                          <a:spcPts val="0"/>
                        </a:spcAft>
                      </a:pPr>
                      <a:endParaRPr lang="es-MX" sz="1800" b="1" dirty="0" smtClean="0">
                        <a:effectLst/>
                        <a:latin typeface="Adobe Caslon Pro" pitchFamily="18" charset="0"/>
                        <a:ea typeface="Times New Roman"/>
                      </a:endParaRPr>
                    </a:p>
                    <a:p>
                      <a:pPr marL="0" indent="0" algn="l">
                        <a:lnSpc>
                          <a:spcPct val="100000"/>
                        </a:lnSpc>
                        <a:spcAft>
                          <a:spcPts val="0"/>
                        </a:spcAft>
                      </a:pPr>
                      <a:r>
                        <a:rPr lang="es-MX" sz="1800" b="1" dirty="0" smtClean="0">
                          <a:effectLst/>
                          <a:latin typeface="Adobe Caslon Pro" pitchFamily="18" charset="0"/>
                          <a:ea typeface="Times New Roman"/>
                        </a:rPr>
                        <a:t>15.2.- Segundo periodo: educación primaria.</a:t>
                      </a:r>
                    </a:p>
                  </a:txBody>
                  <a:tcPr marL="45720" marR="45720" marT="0" marB="0" anchor="ctr">
                    <a:solidFill>
                      <a:schemeClr val="bg1"/>
                    </a:solidFill>
                  </a:tcPr>
                </a:tc>
                <a:tc hMerge="1">
                  <a:txBody>
                    <a:bodyPr/>
                    <a:lstStyle/>
                    <a:p>
                      <a:pPr marL="0" indent="0" algn="ctr">
                        <a:lnSpc>
                          <a:spcPct val="100000"/>
                        </a:lnSpc>
                        <a:spcAft>
                          <a:spcPts val="0"/>
                        </a:spcAft>
                      </a:pPr>
                      <a:endParaRPr lang="es-MX" sz="1700" b="1" dirty="0">
                        <a:effectLst/>
                        <a:latin typeface="Adobe Caslon Pro" pitchFamily="18" charset="0"/>
                        <a:ea typeface="Times New Roman"/>
                      </a:endParaRPr>
                    </a:p>
                  </a:txBody>
                  <a:tcPr marL="45720" marR="45720" marT="0" marB="0" anchor="ctr">
                    <a:solidFill>
                      <a:schemeClr val="bg1"/>
                    </a:solidFill>
                  </a:tcPr>
                </a:tc>
              </a:tr>
              <a:tr h="581218">
                <a:tc>
                  <a:txBody>
                    <a:bodyPr/>
                    <a:lstStyle/>
                    <a:p>
                      <a:pPr marL="0" indent="0" algn="ctr">
                        <a:lnSpc>
                          <a:spcPct val="100000"/>
                        </a:lnSpc>
                        <a:spcAft>
                          <a:spcPts val="0"/>
                        </a:spcAft>
                      </a:pPr>
                      <a:endParaRPr lang="es-MX" sz="1800" b="1" dirty="0">
                        <a:effectLst/>
                        <a:latin typeface="Adobe Caslon Pro" pitchFamily="18" charset="0"/>
                        <a:ea typeface="Times New Roman"/>
                      </a:endParaRPr>
                    </a:p>
                  </a:txBody>
                  <a:tcPr marL="45720" marR="45720" marT="0" marB="0" anchor="ctr">
                    <a:solidFill>
                      <a:schemeClr val="bg1"/>
                    </a:solidFill>
                  </a:tcPr>
                </a:tc>
                <a:tc>
                  <a:txBody>
                    <a:bodyPr/>
                    <a:lstStyle/>
                    <a:p>
                      <a:pPr marL="0" indent="0" algn="ctr">
                        <a:lnSpc>
                          <a:spcPct val="100000"/>
                        </a:lnSpc>
                        <a:spcAft>
                          <a:spcPts val="0"/>
                        </a:spcAft>
                      </a:pPr>
                      <a:r>
                        <a:rPr lang="es-ES" sz="1800" b="1" dirty="0" smtClean="0">
                          <a:effectLst/>
                          <a:latin typeface="Adobe Caslon Pro" pitchFamily="18" charset="0"/>
                        </a:rPr>
                        <a:t>Criterios </a:t>
                      </a:r>
                      <a:r>
                        <a:rPr lang="es-ES" sz="1800" b="1" dirty="0">
                          <a:effectLst/>
                          <a:latin typeface="Adobe Caslon Pro" pitchFamily="18" charset="0"/>
                        </a:rPr>
                        <a:t>de Promoción de Grado</a:t>
                      </a:r>
                      <a:endParaRPr lang="es-MX" sz="1800" b="1" dirty="0">
                        <a:effectLst/>
                        <a:latin typeface="Adobe Caslon Pro" pitchFamily="18" charset="0"/>
                        <a:ea typeface="Times New Roman"/>
                      </a:endParaRPr>
                    </a:p>
                  </a:txBody>
                  <a:tcPr marL="45720" marR="45720" marT="0" marB="0" anchor="ctr">
                    <a:solidFill>
                      <a:schemeClr val="bg1">
                        <a:lumMod val="95000"/>
                      </a:schemeClr>
                    </a:solidFill>
                  </a:tcPr>
                </a:tc>
              </a:tr>
              <a:tr h="906780">
                <a:tc>
                  <a:txBody>
                    <a:bodyPr/>
                    <a:lstStyle/>
                    <a:p>
                      <a:pPr marL="0" indent="0" algn="just">
                        <a:lnSpc>
                          <a:spcPct val="100000"/>
                        </a:lnSpc>
                        <a:spcAft>
                          <a:spcPts val="0"/>
                        </a:spcAft>
                      </a:pPr>
                      <a:endParaRPr lang="es-MX" sz="1800" dirty="0">
                        <a:effectLst/>
                        <a:latin typeface="Adobe Caslon Pro" pitchFamily="18" charset="0"/>
                        <a:ea typeface="Times New Roman"/>
                      </a:endParaRPr>
                    </a:p>
                  </a:txBody>
                  <a:tcPr marL="45720" marR="45720" marT="0" marB="0" anchor="ctr">
                    <a:solidFill>
                      <a:schemeClr val="bg1"/>
                    </a:solidFill>
                  </a:tcPr>
                </a:tc>
                <a:tc>
                  <a:txBody>
                    <a:bodyPr/>
                    <a:lstStyle/>
                    <a:p>
                      <a:pPr marL="0" indent="0" algn="just">
                        <a:lnSpc>
                          <a:spcPct val="100000"/>
                        </a:lnSpc>
                        <a:spcAft>
                          <a:spcPts val="0"/>
                        </a:spcAft>
                      </a:pPr>
                      <a:r>
                        <a:rPr lang="es-ES" sz="1600" dirty="0" smtClean="0">
                          <a:effectLst/>
                          <a:latin typeface="Adobe Caslon Pro" pitchFamily="18" charset="0"/>
                        </a:rPr>
                        <a:t>El </a:t>
                      </a:r>
                      <a:r>
                        <a:rPr lang="es-ES" sz="1600" dirty="0">
                          <a:effectLst/>
                          <a:latin typeface="Adobe Caslon Pro" pitchFamily="18" charset="0"/>
                        </a:rPr>
                        <a:t>alumno que concluya un grado escolar de este periodo, será promovido al siguiente </a:t>
                      </a:r>
                      <a:r>
                        <a:rPr lang="es-ES" sz="1600" dirty="0" smtClean="0">
                          <a:effectLst/>
                          <a:latin typeface="Adobe Caslon Pro" pitchFamily="18" charset="0"/>
                        </a:rPr>
                        <a:t>grado</a:t>
                      </a:r>
                      <a:r>
                        <a:rPr lang="es-ES" sz="1600" dirty="0" smtClean="0">
                          <a:effectLst/>
                          <a:latin typeface="Adobe Caslon Pro" pitchFamily="18" charset="0"/>
                        </a:rPr>
                        <a:t>.</a:t>
                      </a:r>
                      <a:endParaRPr lang="es-MX" sz="1600" dirty="0" smtClean="0">
                        <a:effectLst/>
                        <a:latin typeface="Adobe Caslon Pro" pitchFamily="18" charset="0"/>
                      </a:endParaRPr>
                    </a:p>
                    <a:p>
                      <a:pPr marL="0" indent="0" algn="just">
                        <a:lnSpc>
                          <a:spcPct val="100000"/>
                        </a:lnSpc>
                        <a:spcAft>
                          <a:spcPts val="0"/>
                        </a:spcAft>
                      </a:pPr>
                      <a:r>
                        <a:rPr lang="es-ES" sz="1600" dirty="0" smtClean="0">
                          <a:effectLst/>
                          <a:latin typeface="Adobe Caslon Pro" pitchFamily="18" charset="0"/>
                        </a:rPr>
                        <a:t>En </a:t>
                      </a:r>
                      <a:r>
                        <a:rPr lang="es-ES" sz="1600" dirty="0">
                          <a:effectLst/>
                          <a:latin typeface="Adobe Caslon Pro" pitchFamily="18" charset="0"/>
                        </a:rPr>
                        <a:t>el supuesto de que un alumno no haya alcanzado los aprendizajes correspondientes al grado cursado </a:t>
                      </a:r>
                      <a:r>
                        <a:rPr lang="es-ES" sz="1600" b="1" dirty="0">
                          <a:solidFill>
                            <a:srgbClr val="0000FF"/>
                          </a:solidFill>
                          <a:effectLst/>
                          <a:latin typeface="Adobe Caslon Pro" pitchFamily="18" charset="0"/>
                        </a:rPr>
                        <a:t>y de acuerdo con las observaciones señaladas en la Cartilla de Educación Básica respecto a las necesidades y apoyos de aprendizaje, podrá permanecer por otro ciclo escolar en el mismo grado, siempre y cuando se cuente con autorización expresa de los padres de familia o tutores. </a:t>
                      </a:r>
                      <a:r>
                        <a:rPr lang="es-ES" sz="1600" dirty="0">
                          <a:effectLst/>
                          <a:latin typeface="Adobe Caslon Pro" pitchFamily="18" charset="0"/>
                        </a:rPr>
                        <a:t>Esta medida podrá adoptarse una sola vez a lo largo del periodo.</a:t>
                      </a:r>
                      <a:endParaRPr lang="es-MX" sz="1600" dirty="0">
                        <a:effectLst/>
                        <a:latin typeface="Adobe Caslon Pro" pitchFamily="18" charset="0"/>
                        <a:ea typeface="Times New Roman"/>
                      </a:endParaRPr>
                    </a:p>
                  </a:txBody>
                  <a:tcPr marL="45720" marR="45720" marT="0" marB="0" anchor="ctr">
                    <a:solidFill>
                      <a:schemeClr val="bg1"/>
                    </a:solidFill>
                  </a:tcPr>
                </a:tc>
              </a:tr>
            </a:tbl>
          </a:graphicData>
        </a:graphic>
      </p:graphicFrame>
      <p:sp>
        <p:nvSpPr>
          <p:cNvPr id="3" name="2 CuadroTexto"/>
          <p:cNvSpPr txBox="1"/>
          <p:nvPr/>
        </p:nvSpPr>
        <p:spPr>
          <a:xfrm>
            <a:off x="5167746" y="1227770"/>
            <a:ext cx="3922486" cy="5355312"/>
          </a:xfrm>
          <a:prstGeom prst="rect">
            <a:avLst/>
          </a:prstGeom>
          <a:noFill/>
        </p:spPr>
        <p:txBody>
          <a:bodyPr wrap="square" rtlCol="0">
            <a:spAutoFit/>
          </a:bodyPr>
          <a:lstStyle/>
          <a:p>
            <a:pPr algn="ctr"/>
            <a:r>
              <a:rPr lang="es-MX" b="1" dirty="0" smtClean="0">
                <a:latin typeface="Adobe Caslon Pro" pitchFamily="18" charset="0"/>
                <a:cs typeface="Adobe Arabic" pitchFamily="18" charset="-78"/>
              </a:rPr>
              <a:t>Elementos </a:t>
            </a:r>
          </a:p>
          <a:p>
            <a:endParaRPr lang="es-MX" dirty="0" smtClean="0">
              <a:latin typeface="Adobe Caslon Pro" pitchFamily="18" charset="0"/>
              <a:cs typeface="Adobe Arabic" pitchFamily="18" charset="-78"/>
            </a:endParaRPr>
          </a:p>
          <a:p>
            <a:r>
              <a:rPr lang="es-MX" b="1" dirty="0" smtClean="0">
                <a:latin typeface="Adobe Caslon Pro" pitchFamily="18" charset="0"/>
                <a:cs typeface="Adobe Arabic" pitchFamily="18" charset="-78"/>
              </a:rPr>
              <a:t>a) </a:t>
            </a:r>
            <a:r>
              <a:rPr lang="es-MX" dirty="0" smtClean="0">
                <a:latin typeface="Adobe Caslon Pro" pitchFamily="18" charset="0"/>
                <a:cs typeface="Adobe Arabic" pitchFamily="18" charset="-78"/>
              </a:rPr>
              <a:t>Aplicable a los 3 grados.</a:t>
            </a:r>
          </a:p>
          <a:p>
            <a:r>
              <a:rPr lang="es-MX" b="1" dirty="0" smtClean="0">
                <a:latin typeface="Adobe Caslon Pro" pitchFamily="18" charset="0"/>
                <a:cs typeface="Adobe Arabic" pitchFamily="18" charset="-78"/>
              </a:rPr>
              <a:t> </a:t>
            </a:r>
          </a:p>
          <a:p>
            <a:r>
              <a:rPr lang="es-MX" b="1" dirty="0" smtClean="0">
                <a:latin typeface="Adobe Caslon Pro" pitchFamily="18" charset="0"/>
                <a:cs typeface="Adobe Arabic" pitchFamily="18" charset="-78"/>
              </a:rPr>
              <a:t>b) </a:t>
            </a:r>
            <a:r>
              <a:rPr lang="es-MX" dirty="0" smtClean="0">
                <a:latin typeface="Adobe Caslon Pro" pitchFamily="18" charset="0"/>
                <a:cs typeface="Adobe Arabic" pitchFamily="18" charset="-78"/>
              </a:rPr>
              <a:t>Que no alcance los aprendizajes.</a:t>
            </a:r>
          </a:p>
          <a:p>
            <a:r>
              <a:rPr lang="es-MX" b="1" dirty="0">
                <a:latin typeface="Adobe Caslon Pro" pitchFamily="18" charset="0"/>
                <a:cs typeface="Adobe Arabic" pitchFamily="18" charset="-78"/>
              </a:rPr>
              <a:t> </a:t>
            </a:r>
          </a:p>
          <a:p>
            <a:r>
              <a:rPr lang="es-MX" b="1" dirty="0" smtClean="0">
                <a:latin typeface="Adobe Caslon Pro" pitchFamily="18" charset="0"/>
                <a:cs typeface="Adobe Arabic" pitchFamily="18" charset="-78"/>
              </a:rPr>
              <a:t>c) </a:t>
            </a:r>
            <a:r>
              <a:rPr lang="es-MX" dirty="0" smtClean="0">
                <a:latin typeface="Adobe Caslon Pro" pitchFamily="18" charset="0"/>
                <a:cs typeface="Adobe Arabic" pitchFamily="18" charset="-78"/>
              </a:rPr>
              <a:t>Observaciones de la Cartilla de Educación Básica: </a:t>
            </a:r>
          </a:p>
          <a:p>
            <a:pPr marL="800100" lvl="1" indent="-342900">
              <a:buFont typeface="Arial" pitchFamily="34" charset="0"/>
              <a:buChar char="•"/>
            </a:pPr>
            <a:r>
              <a:rPr lang="es-MX" dirty="0" smtClean="0">
                <a:latin typeface="Adobe Caslon Pro" pitchFamily="18" charset="0"/>
                <a:cs typeface="Adobe Arabic" pitchFamily="18" charset="-78"/>
              </a:rPr>
              <a:t>Necesidades y Apoyos de aprendizaje</a:t>
            </a:r>
          </a:p>
          <a:p>
            <a:r>
              <a:rPr lang="es-MX" b="1" dirty="0">
                <a:latin typeface="Adobe Caslon Pro" pitchFamily="18" charset="0"/>
                <a:cs typeface="Adobe Arabic" pitchFamily="18" charset="-78"/>
              </a:rPr>
              <a:t> </a:t>
            </a:r>
          </a:p>
          <a:p>
            <a:r>
              <a:rPr lang="es-MX" b="1" dirty="0" smtClean="0">
                <a:latin typeface="Adobe Caslon Pro" pitchFamily="18" charset="0"/>
                <a:cs typeface="Adobe Arabic" pitchFamily="18" charset="-78"/>
              </a:rPr>
              <a:t>d) </a:t>
            </a:r>
            <a:r>
              <a:rPr lang="es-MX" dirty="0" smtClean="0">
                <a:latin typeface="Adobe Caslon Pro" pitchFamily="18" charset="0"/>
                <a:cs typeface="Adobe Arabic" pitchFamily="18" charset="-78"/>
              </a:rPr>
              <a:t>Podrá permanecer por otro ciclo escolar en el mismo grado</a:t>
            </a:r>
          </a:p>
          <a:p>
            <a:r>
              <a:rPr lang="es-MX" b="1" dirty="0">
                <a:latin typeface="Adobe Caslon Pro" pitchFamily="18" charset="0"/>
                <a:cs typeface="Adobe Arabic" pitchFamily="18" charset="-78"/>
              </a:rPr>
              <a:t> </a:t>
            </a:r>
          </a:p>
          <a:p>
            <a:r>
              <a:rPr lang="es-MX" b="1" dirty="0" smtClean="0">
                <a:latin typeface="Adobe Caslon Pro" pitchFamily="18" charset="0"/>
                <a:cs typeface="Adobe Arabic" pitchFamily="18" charset="-78"/>
              </a:rPr>
              <a:t>e) </a:t>
            </a:r>
            <a:r>
              <a:rPr lang="es-MX" dirty="0">
                <a:latin typeface="Adobe Caslon Pro" pitchFamily="18" charset="0"/>
                <a:cs typeface="Adobe Arabic" pitchFamily="18" charset="-78"/>
              </a:rPr>
              <a:t>Una sola vez.</a:t>
            </a:r>
          </a:p>
          <a:p>
            <a:r>
              <a:rPr lang="es-MX" b="1" dirty="0">
                <a:latin typeface="Adobe Caslon Pro" pitchFamily="18" charset="0"/>
                <a:cs typeface="Adobe Arabic" pitchFamily="18" charset="-78"/>
              </a:rPr>
              <a:t> </a:t>
            </a:r>
          </a:p>
          <a:p>
            <a:r>
              <a:rPr lang="es-MX" b="1" dirty="0" smtClean="0">
                <a:latin typeface="Adobe Caslon Pro" pitchFamily="18" charset="0"/>
                <a:cs typeface="Adobe Arabic" pitchFamily="18" charset="-78"/>
              </a:rPr>
              <a:t>f) Autorización de los padres de familia.</a:t>
            </a:r>
            <a:endParaRPr lang="es-MX" b="1" dirty="0">
              <a:latin typeface="Adobe Caslon Pro" pitchFamily="18" charset="0"/>
              <a:cs typeface="Adobe Arabic" pitchFamily="18" charset="-78"/>
            </a:endParaRPr>
          </a:p>
        </p:txBody>
      </p:sp>
      <p:sp>
        <p:nvSpPr>
          <p:cNvPr id="4" name="3 CuadroTexto"/>
          <p:cNvSpPr txBox="1"/>
          <p:nvPr/>
        </p:nvSpPr>
        <p:spPr>
          <a:xfrm>
            <a:off x="5047415" y="850406"/>
            <a:ext cx="2400300" cy="369332"/>
          </a:xfrm>
          <a:prstGeom prst="rect">
            <a:avLst/>
          </a:prstGeom>
          <a:noFill/>
        </p:spPr>
        <p:txBody>
          <a:bodyPr wrap="square" rtlCol="0">
            <a:spAutoFit/>
          </a:bodyPr>
          <a:lstStyle/>
          <a:p>
            <a:r>
              <a:rPr lang="es-MX" b="1" i="1" dirty="0" smtClean="0">
                <a:latin typeface="Agency FB" pitchFamily="34" charset="0"/>
              </a:rPr>
              <a:t>[Texto Previo a la Reforma]</a:t>
            </a:r>
            <a:endParaRPr lang="es-MX" b="1" i="1" dirty="0">
              <a:latin typeface="Agency FB" pitchFamily="34" charset="0"/>
            </a:endParaRPr>
          </a:p>
        </p:txBody>
      </p:sp>
      <p:sp>
        <p:nvSpPr>
          <p:cNvPr id="5" name="1 Título"/>
          <p:cNvSpPr txBox="1">
            <a:spLocks/>
          </p:cNvSpPr>
          <p:nvPr/>
        </p:nvSpPr>
        <p:spPr bwMode="auto">
          <a:xfrm>
            <a:off x="23347" y="0"/>
            <a:ext cx="4839599" cy="859291"/>
          </a:xfrm>
          <a:prstGeom prst="rect">
            <a:avLst/>
          </a:prstGeom>
          <a:noFill/>
          <a:ln>
            <a:miter lim="800000"/>
            <a:headEnd/>
            <a:tailEnd/>
          </a:ln>
        </p:spPr>
        <p:txBody>
          <a:bodyPr anchor="ctr"/>
          <a:lstStyle/>
          <a:p>
            <a:pPr>
              <a:defRPr/>
            </a:pPr>
            <a:r>
              <a:rPr lang="es-MX" sz="1600" b="1" dirty="0" smtClean="0">
                <a:solidFill>
                  <a:schemeClr val="bg1"/>
                </a:solidFill>
                <a:latin typeface="Agency FB" pitchFamily="34" charset="0"/>
              </a:rPr>
              <a:t>Modificaciones </a:t>
            </a:r>
            <a:r>
              <a:rPr lang="es-MX" sz="1600" b="1" dirty="0">
                <a:solidFill>
                  <a:schemeClr val="bg1"/>
                </a:solidFill>
                <a:latin typeface="Agency FB" pitchFamily="34" charset="0"/>
              </a:rPr>
              <a:t>al Acuerdo 648 por el que se establecen normas generales para la evaluación, acreditación, promoción y certificación en la educación básica.</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1 CuadroTexto"/>
          <p:cNvSpPr txBox="1"/>
          <p:nvPr/>
        </p:nvSpPr>
        <p:spPr>
          <a:xfrm>
            <a:off x="4953000" y="1308100"/>
            <a:ext cx="3746500" cy="4832092"/>
          </a:xfrm>
          <a:prstGeom prst="rect">
            <a:avLst/>
          </a:prstGeom>
          <a:noFill/>
        </p:spPr>
        <p:txBody>
          <a:bodyPr wrap="square" rtlCol="0">
            <a:spAutoFit/>
          </a:bodyPr>
          <a:lstStyle/>
          <a:p>
            <a:pPr algn="ctr"/>
            <a:r>
              <a:rPr lang="es-MX" sz="2800" b="1" dirty="0" smtClean="0">
                <a:latin typeface="Adobe Caslon Pro" pitchFamily="18" charset="0"/>
              </a:rPr>
              <a:t>Elementos </a:t>
            </a:r>
          </a:p>
          <a:p>
            <a:endParaRPr lang="es-MX" sz="2000" dirty="0" smtClean="0">
              <a:latin typeface="Adobe Caslon Pro" pitchFamily="18" charset="0"/>
            </a:endParaRPr>
          </a:p>
          <a:p>
            <a:r>
              <a:rPr lang="es-MX" sz="2000" b="1" dirty="0" smtClean="0">
                <a:latin typeface="Adobe Caslon Pro" pitchFamily="18" charset="0"/>
              </a:rPr>
              <a:t>a) </a:t>
            </a:r>
            <a:r>
              <a:rPr lang="es-MX" sz="2000" dirty="0" smtClean="0">
                <a:latin typeface="Adobe Caslon Pro" pitchFamily="18" charset="0"/>
              </a:rPr>
              <a:t>Alumnos de 2° y 3°</a:t>
            </a:r>
          </a:p>
          <a:p>
            <a:endParaRPr lang="es-MX" sz="2000" dirty="0">
              <a:latin typeface="Adobe Caslon Pro" pitchFamily="18" charset="0"/>
            </a:endParaRPr>
          </a:p>
          <a:p>
            <a:r>
              <a:rPr lang="es-MX" sz="2000" b="1" dirty="0" smtClean="0">
                <a:latin typeface="Adobe Caslon Pro" pitchFamily="18" charset="0"/>
              </a:rPr>
              <a:t>b) </a:t>
            </a:r>
            <a:r>
              <a:rPr lang="es-MX" sz="2000" dirty="0" smtClean="0">
                <a:latin typeface="Adobe Caslon Pro" pitchFamily="18" charset="0"/>
              </a:rPr>
              <a:t>Que no alcancen los aprendizajes.</a:t>
            </a:r>
          </a:p>
          <a:p>
            <a:endParaRPr lang="es-MX" sz="2000" b="1" dirty="0">
              <a:latin typeface="Adobe Caslon Pro" pitchFamily="18" charset="0"/>
            </a:endParaRPr>
          </a:p>
          <a:p>
            <a:r>
              <a:rPr lang="es-MX" sz="2000" b="1" dirty="0" smtClean="0">
                <a:latin typeface="Adobe Caslon Pro" pitchFamily="18" charset="0"/>
              </a:rPr>
              <a:t>c) </a:t>
            </a:r>
            <a:r>
              <a:rPr lang="es-MX" sz="2000" dirty="0" smtClean="0">
                <a:latin typeface="Adobe Caslon Pro" pitchFamily="18" charset="0"/>
              </a:rPr>
              <a:t>Podrá permanecer en ese grado por otro ciclo escolar.</a:t>
            </a:r>
          </a:p>
          <a:p>
            <a:endParaRPr lang="es-MX" sz="2000" dirty="0">
              <a:latin typeface="Adobe Caslon Pro" pitchFamily="18" charset="0"/>
            </a:endParaRPr>
          </a:p>
          <a:p>
            <a:r>
              <a:rPr lang="es-MX" sz="2000" b="1" dirty="0" smtClean="0">
                <a:latin typeface="Adobe Caslon Pro" pitchFamily="18" charset="0"/>
              </a:rPr>
              <a:t>c) Determinación por el Docente.</a:t>
            </a:r>
          </a:p>
          <a:p>
            <a:endParaRPr lang="es-MX" sz="2000" dirty="0">
              <a:latin typeface="Adobe Caslon Pro" pitchFamily="18" charset="0"/>
            </a:endParaRPr>
          </a:p>
          <a:p>
            <a:r>
              <a:rPr lang="es-MX" sz="2000" b="1" dirty="0" smtClean="0">
                <a:latin typeface="Adobe Caslon Pro" pitchFamily="18" charset="0"/>
              </a:rPr>
              <a:t>d) </a:t>
            </a:r>
            <a:r>
              <a:rPr lang="es-MX" sz="2000" dirty="0" smtClean="0">
                <a:latin typeface="Adobe Caslon Pro" pitchFamily="18" charset="0"/>
              </a:rPr>
              <a:t>Una sola vez.</a:t>
            </a:r>
          </a:p>
          <a:p>
            <a:endParaRPr lang="es-MX" sz="2000" dirty="0" smtClean="0">
              <a:latin typeface="Adobe Caslon Pro" pitchFamily="18" charset="0"/>
            </a:endParaRPr>
          </a:p>
          <a:p>
            <a:r>
              <a:rPr lang="es-MX" sz="2000" b="1" dirty="0" smtClean="0">
                <a:latin typeface="Adobe Caslon Pro" pitchFamily="18" charset="0"/>
              </a:rPr>
              <a:t>e) </a:t>
            </a:r>
            <a:r>
              <a:rPr lang="es-MX" sz="2000" dirty="0" smtClean="0">
                <a:latin typeface="Adobe Caslon Pro" pitchFamily="18" charset="0"/>
              </a:rPr>
              <a:t>Promedio inferior a 6.0</a:t>
            </a:r>
            <a:endParaRPr lang="es-MX" sz="2000" dirty="0">
              <a:latin typeface="Adobe Caslon Pro" pitchFamily="18" charset="0"/>
            </a:endParaRPr>
          </a:p>
        </p:txBody>
      </p:sp>
      <p:graphicFrame>
        <p:nvGraphicFramePr>
          <p:cNvPr id="3" name="2 Tabla"/>
          <p:cNvGraphicFramePr>
            <a:graphicFrameLocks noGrp="1"/>
          </p:cNvGraphicFramePr>
          <p:nvPr/>
        </p:nvGraphicFramePr>
        <p:xfrm>
          <a:off x="131606" y="1043706"/>
          <a:ext cx="4628242" cy="5460832"/>
        </p:xfrm>
        <a:graphic>
          <a:graphicData uri="http://schemas.openxmlformats.org/drawingml/2006/table">
            <a:tbl>
              <a:tblPr>
                <a:tableStyleId>{5C22544A-7EE6-4342-B048-85BDC9FD1C3A}</a:tableStyleId>
              </a:tblPr>
              <a:tblGrid>
                <a:gridCol w="125906"/>
                <a:gridCol w="4502336"/>
              </a:tblGrid>
              <a:tr h="338648">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sz="2400" b="1" dirty="0" smtClean="0">
                          <a:solidFill>
                            <a:schemeClr val="bg1"/>
                          </a:solidFill>
                          <a:latin typeface="Agency FB" pitchFamily="34" charset="0"/>
                        </a:rPr>
                        <a:t>Acuerdo 685</a:t>
                      </a:r>
                    </a:p>
                  </a:txBody>
                  <a:tcPr marL="45720" marR="45720" marT="0" marB="0">
                    <a:solidFill>
                      <a:srgbClr val="921D1A"/>
                    </a:solidFill>
                  </a:tcPr>
                </a:tc>
                <a:tc hMerge="1">
                  <a:txBody>
                    <a:bodyPr/>
                    <a:lstStyle/>
                    <a:p>
                      <a:pPr marL="0" indent="0" algn="ctr">
                        <a:lnSpc>
                          <a:spcPct val="100000"/>
                        </a:lnSpc>
                        <a:spcAft>
                          <a:spcPts val="0"/>
                        </a:spcAft>
                      </a:pPr>
                      <a:endParaRPr lang="es-MX" sz="1700" b="1" dirty="0">
                        <a:effectLst/>
                        <a:latin typeface="Adobe Caslon Pro" pitchFamily="18" charset="0"/>
                        <a:ea typeface="Times New Roman"/>
                      </a:endParaRPr>
                    </a:p>
                  </a:txBody>
                  <a:tcPr marL="45720" marR="45720" marT="0" marB="0">
                    <a:solidFill>
                      <a:schemeClr val="bg1">
                        <a:lumMod val="85000"/>
                      </a:schemeClr>
                    </a:solidFill>
                  </a:tcPr>
                </a:tc>
              </a:tr>
              <a:tr h="212035">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2000" b="1" dirty="0" smtClean="0">
                          <a:latin typeface="Adobe Caslon Pro" pitchFamily="18" charset="0"/>
                        </a:rPr>
                        <a:t>15.2.- Segundo periodo: educación primaria.</a:t>
                      </a:r>
                    </a:p>
                  </a:txBody>
                  <a:tcPr marL="45720" marR="45720" marT="0" marB="0">
                    <a:solidFill>
                      <a:schemeClr val="bg1"/>
                    </a:solidFill>
                  </a:tcPr>
                </a:tc>
                <a:tc hMerge="1">
                  <a:txBody>
                    <a:bodyPr/>
                    <a:lstStyle/>
                    <a:p>
                      <a:pPr marL="0" indent="0" algn="ctr">
                        <a:lnSpc>
                          <a:spcPct val="100000"/>
                        </a:lnSpc>
                        <a:spcAft>
                          <a:spcPts val="0"/>
                        </a:spcAft>
                      </a:pPr>
                      <a:endParaRPr lang="es-MX" sz="1700" b="1" dirty="0">
                        <a:effectLst/>
                        <a:latin typeface="Adobe Caslon Pro" pitchFamily="18" charset="0"/>
                        <a:ea typeface="Times New Roman"/>
                      </a:endParaRPr>
                    </a:p>
                  </a:txBody>
                  <a:tcPr marL="45720" marR="45720" marT="0" marB="0">
                    <a:solidFill>
                      <a:schemeClr val="bg1">
                        <a:lumMod val="95000"/>
                      </a:schemeClr>
                    </a:solidFill>
                  </a:tcPr>
                </a:tc>
              </a:tr>
              <a:tr h="523072">
                <a:tc>
                  <a:txBody>
                    <a:bodyPr/>
                    <a:lstStyle/>
                    <a:p>
                      <a:endParaRPr lang="es-ES"/>
                    </a:p>
                  </a:txBody>
                  <a:tcPr marL="45720" marR="45720" marT="0" marB="0" anchor="ctr">
                    <a:noFill/>
                  </a:tcPr>
                </a:tc>
                <a:tc>
                  <a:txBody>
                    <a:bodyPr/>
                    <a:lstStyle/>
                    <a:p>
                      <a:pPr marL="0" indent="0" algn="ctr">
                        <a:lnSpc>
                          <a:spcPct val="100000"/>
                        </a:lnSpc>
                        <a:spcAft>
                          <a:spcPts val="0"/>
                        </a:spcAft>
                      </a:pPr>
                      <a:r>
                        <a:rPr lang="es-ES" sz="2000" b="1" dirty="0" smtClean="0">
                          <a:effectLst/>
                          <a:latin typeface="Adobe Caslon Pro" pitchFamily="18" charset="0"/>
                        </a:rPr>
                        <a:t>Criterios </a:t>
                      </a:r>
                      <a:r>
                        <a:rPr lang="es-ES" sz="2000" b="1" dirty="0">
                          <a:effectLst/>
                          <a:latin typeface="Adobe Caslon Pro" pitchFamily="18" charset="0"/>
                        </a:rPr>
                        <a:t>de Promoción de Grado</a:t>
                      </a:r>
                      <a:endParaRPr lang="es-MX" sz="2000" b="1" dirty="0">
                        <a:effectLst/>
                        <a:latin typeface="Adobe Caslon Pro" pitchFamily="18" charset="0"/>
                        <a:ea typeface="Times New Roman"/>
                      </a:endParaRPr>
                    </a:p>
                  </a:txBody>
                  <a:tcPr marL="45720" marR="45720" marT="0" marB="0" anchor="ctr">
                    <a:solidFill>
                      <a:schemeClr val="bg1">
                        <a:lumMod val="95000"/>
                      </a:schemeClr>
                    </a:solidFill>
                  </a:tcPr>
                </a:tc>
              </a:tr>
              <a:tr h="3518844">
                <a:tc>
                  <a:txBody>
                    <a:bodyPr/>
                    <a:lstStyle/>
                    <a:p>
                      <a:endParaRPr lang="es-ES"/>
                    </a:p>
                  </a:txBody>
                  <a:tcPr marL="45720" marR="45720" marT="0" marB="0">
                    <a:noFill/>
                  </a:tcPr>
                </a:tc>
                <a:tc>
                  <a:txBody>
                    <a:bodyPr/>
                    <a:lstStyle/>
                    <a:p>
                      <a:pPr marL="0" indent="0" algn="just">
                        <a:lnSpc>
                          <a:spcPct val="100000"/>
                        </a:lnSpc>
                        <a:spcAft>
                          <a:spcPts val="0"/>
                        </a:spcAft>
                      </a:pPr>
                      <a:r>
                        <a:rPr lang="es-ES" sz="2000" dirty="0" smtClean="0">
                          <a:effectLst/>
                          <a:latin typeface="Adobe Caslon Pro" pitchFamily="18" charset="0"/>
                        </a:rPr>
                        <a:t>El </a:t>
                      </a:r>
                      <a:r>
                        <a:rPr lang="es-ES" sz="2000" dirty="0">
                          <a:effectLst/>
                          <a:latin typeface="Adobe Caslon Pro" pitchFamily="18" charset="0"/>
                        </a:rPr>
                        <a:t>alumno que concluya un grado escolar en este periodo, será promovido al siguiente grado</a:t>
                      </a:r>
                      <a:r>
                        <a:rPr lang="es-ES" sz="2000" dirty="0" smtClean="0">
                          <a:effectLst/>
                          <a:latin typeface="Adobe Caslon Pro" pitchFamily="18" charset="0"/>
                        </a:rPr>
                        <a:t>.</a:t>
                      </a:r>
                    </a:p>
                    <a:p>
                      <a:pPr marL="0" indent="0" algn="just">
                        <a:lnSpc>
                          <a:spcPct val="100000"/>
                        </a:lnSpc>
                        <a:spcAft>
                          <a:spcPts val="0"/>
                        </a:spcAft>
                      </a:pPr>
                      <a:endParaRPr lang="es-MX" sz="2000" dirty="0">
                        <a:effectLst/>
                        <a:latin typeface="Adobe Caslon Pro" pitchFamily="18" charset="0"/>
                      </a:endParaRPr>
                    </a:p>
                    <a:p>
                      <a:pPr marL="0" indent="0" algn="just">
                        <a:lnSpc>
                          <a:spcPct val="100000"/>
                        </a:lnSpc>
                        <a:spcAft>
                          <a:spcPts val="0"/>
                        </a:spcAft>
                      </a:pPr>
                      <a:r>
                        <a:rPr lang="es-ES" sz="2000" dirty="0">
                          <a:effectLst/>
                          <a:latin typeface="Adobe Caslon Pro" pitchFamily="18" charset="0"/>
                        </a:rPr>
                        <a:t>En el supuesto de que un alumno de </a:t>
                      </a:r>
                      <a:r>
                        <a:rPr lang="es-ES" sz="2000" b="1" dirty="0">
                          <a:solidFill>
                            <a:srgbClr val="FF0000"/>
                          </a:solidFill>
                          <a:effectLst/>
                          <a:latin typeface="Adobe Caslon Pro" pitchFamily="18" charset="0"/>
                        </a:rPr>
                        <a:t>segundo o tercer grado no haya alcanzado los aprendizajes correspondientes, podrá permanecer en ese grado por otro ciclo escolar. Esta determinación podrá adoptarse por el docente, por una sola vez, cuando el educando obtenga un promedio de grado inferior a </a:t>
                      </a:r>
                      <a:r>
                        <a:rPr lang="es-ES" sz="2000" b="1" dirty="0" smtClean="0">
                          <a:solidFill>
                            <a:srgbClr val="FF0000"/>
                          </a:solidFill>
                          <a:effectLst/>
                          <a:latin typeface="Adobe Caslon Pro" pitchFamily="18" charset="0"/>
                        </a:rPr>
                        <a:t>6.0</a:t>
                      </a:r>
                      <a:endParaRPr lang="es-MX" sz="2000" b="1" dirty="0">
                        <a:solidFill>
                          <a:srgbClr val="FF0000"/>
                        </a:solidFill>
                        <a:effectLst/>
                        <a:latin typeface="Adobe Caslon Pro" pitchFamily="18" charset="0"/>
                        <a:ea typeface="Times New Roman"/>
                      </a:endParaRPr>
                    </a:p>
                  </a:txBody>
                  <a:tcPr marL="45720" marR="45720" marT="0" marB="0">
                    <a:noFill/>
                  </a:tcPr>
                </a:tc>
              </a:tr>
            </a:tbl>
          </a:graphicData>
        </a:graphic>
      </p:graphicFrame>
      <p:sp>
        <p:nvSpPr>
          <p:cNvPr id="4" name="3 CuadroTexto"/>
          <p:cNvSpPr txBox="1"/>
          <p:nvPr/>
        </p:nvSpPr>
        <p:spPr>
          <a:xfrm>
            <a:off x="5639952" y="910215"/>
            <a:ext cx="2400300" cy="369332"/>
          </a:xfrm>
          <a:prstGeom prst="rect">
            <a:avLst/>
          </a:prstGeom>
          <a:noFill/>
        </p:spPr>
        <p:txBody>
          <a:bodyPr wrap="square" rtlCol="0">
            <a:spAutoFit/>
          </a:bodyPr>
          <a:lstStyle/>
          <a:p>
            <a:r>
              <a:rPr lang="es-MX" b="1" i="1" dirty="0" smtClean="0">
                <a:latin typeface="Agency FB" pitchFamily="34" charset="0"/>
              </a:rPr>
              <a:t>[Texto Reformado]</a:t>
            </a:r>
            <a:endParaRPr lang="es-MX" b="1" i="1" dirty="0">
              <a:latin typeface="Agency FB" pitchFamily="34" charset="0"/>
            </a:endParaRPr>
          </a:p>
        </p:txBody>
      </p:sp>
      <p:sp>
        <p:nvSpPr>
          <p:cNvPr id="5" name="1 Título"/>
          <p:cNvSpPr txBox="1">
            <a:spLocks/>
          </p:cNvSpPr>
          <p:nvPr/>
        </p:nvSpPr>
        <p:spPr bwMode="auto">
          <a:xfrm>
            <a:off x="23347" y="0"/>
            <a:ext cx="4839599" cy="859291"/>
          </a:xfrm>
          <a:prstGeom prst="rect">
            <a:avLst/>
          </a:prstGeom>
          <a:noFill/>
          <a:ln>
            <a:miter lim="800000"/>
            <a:headEnd/>
            <a:tailEnd/>
          </a:ln>
        </p:spPr>
        <p:txBody>
          <a:bodyPr anchor="ctr"/>
          <a:lstStyle/>
          <a:p>
            <a:pPr>
              <a:defRPr/>
            </a:pPr>
            <a:r>
              <a:rPr lang="es-MX" sz="1600" b="1" dirty="0" smtClean="0">
                <a:solidFill>
                  <a:schemeClr val="bg1"/>
                </a:solidFill>
                <a:latin typeface="Agency FB" pitchFamily="34" charset="0"/>
              </a:rPr>
              <a:t>Modificaciones </a:t>
            </a:r>
            <a:r>
              <a:rPr lang="es-MX" sz="1600" b="1" dirty="0">
                <a:solidFill>
                  <a:schemeClr val="bg1"/>
                </a:solidFill>
                <a:latin typeface="Agency FB" pitchFamily="34" charset="0"/>
              </a:rPr>
              <a:t>al Acuerdo 648 por el que se establecen normas generales para la evaluación, acreditación, promoción y certificación en la educación básica.</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31208" t="27981" r="30531" b="20000"/>
          <a:stretch/>
        </p:blipFill>
        <p:spPr bwMode="auto">
          <a:xfrm>
            <a:off x="6171826" y="4845830"/>
            <a:ext cx="2282455" cy="193951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aphicFrame>
        <p:nvGraphicFramePr>
          <p:cNvPr id="4" name="3 Tabla"/>
          <p:cNvGraphicFramePr>
            <a:graphicFrameLocks noGrp="1"/>
          </p:cNvGraphicFramePr>
          <p:nvPr>
            <p:extLst>
              <p:ext uri="{D42A27DB-BD31-4B8C-83A1-F6EECF244321}">
                <p14:modId xmlns="" xmlns:p14="http://schemas.microsoft.com/office/powerpoint/2010/main" val="2112467939"/>
              </p:ext>
            </p:extLst>
          </p:nvPr>
        </p:nvGraphicFramePr>
        <p:xfrm>
          <a:off x="637048" y="1301552"/>
          <a:ext cx="7621581" cy="4754880"/>
        </p:xfrm>
        <a:graphic>
          <a:graphicData uri="http://schemas.openxmlformats.org/drawingml/2006/table">
            <a:tbl>
              <a:tblPr firstRow="1" bandRow="1">
                <a:tableStyleId>{5C22544A-7EE6-4342-B048-85BDC9FD1C3A}</a:tableStyleId>
              </a:tblPr>
              <a:tblGrid>
                <a:gridCol w="7621581"/>
              </a:tblGrid>
              <a:tr h="278108">
                <a:tc>
                  <a:txBody>
                    <a:bodyPr/>
                    <a:lstStyle/>
                    <a:p>
                      <a:pPr algn="ctr"/>
                      <a:r>
                        <a:rPr lang="es-MX" sz="2000" b="1" dirty="0" smtClean="0">
                          <a:solidFill>
                            <a:schemeClr val="bg1"/>
                          </a:solidFill>
                          <a:latin typeface="Agency FB" pitchFamily="34" charset="0"/>
                        </a:rPr>
                        <a:t>Acuerdo 685</a:t>
                      </a:r>
                      <a:endParaRPr lang="es-MX" sz="2000" b="1" dirty="0">
                        <a:solidFill>
                          <a:schemeClr val="bg1"/>
                        </a:solidFill>
                        <a:latin typeface="Agency FB" pitchFamily="34" charset="0"/>
                      </a:endParaRPr>
                    </a:p>
                  </a:txBody>
                  <a:tcPr>
                    <a:solidFill>
                      <a:srgbClr val="921D1A"/>
                    </a:solidFill>
                  </a:tcPr>
                </a:tc>
              </a:tr>
              <a:tr h="2989657">
                <a:tc>
                  <a:txBody>
                    <a:bodyPr/>
                    <a:lstStyle/>
                    <a:p>
                      <a:pPr algn="just"/>
                      <a:endParaRPr lang="es-MX" sz="2000" b="1" kern="1200" dirty="0" smtClean="0">
                        <a:solidFill>
                          <a:schemeClr val="dk1"/>
                        </a:solidFill>
                        <a:effectLst/>
                        <a:latin typeface="Adobe Caslon Pro" pitchFamily="18" charset="0"/>
                        <a:ea typeface="+mn-ea"/>
                        <a:cs typeface="+mn-cs"/>
                      </a:endParaRPr>
                    </a:p>
                    <a:p>
                      <a:pPr algn="just"/>
                      <a:r>
                        <a:rPr lang="es-MX" sz="2000" b="1" kern="1200" dirty="0" smtClean="0">
                          <a:solidFill>
                            <a:schemeClr val="dk1"/>
                          </a:solidFill>
                          <a:effectLst/>
                          <a:latin typeface="Adobe Caslon Pro" pitchFamily="18" charset="0"/>
                          <a:ea typeface="+mn-ea"/>
                          <a:cs typeface="+mn-cs"/>
                        </a:rPr>
                        <a:t>Se adiciona</a:t>
                      </a:r>
                      <a:r>
                        <a:rPr lang="es-MX" sz="2000" b="1" kern="1200" baseline="0" dirty="0" smtClean="0">
                          <a:solidFill>
                            <a:schemeClr val="dk1"/>
                          </a:solidFill>
                          <a:effectLst/>
                          <a:latin typeface="Adobe Caslon Pro" pitchFamily="18" charset="0"/>
                          <a:ea typeface="+mn-ea"/>
                          <a:cs typeface="+mn-cs"/>
                        </a:rPr>
                        <a:t>:</a:t>
                      </a:r>
                      <a:endParaRPr lang="es-MX" sz="2000" b="1" kern="1200" dirty="0" smtClean="0">
                        <a:solidFill>
                          <a:schemeClr val="dk1"/>
                        </a:solidFill>
                        <a:effectLst/>
                        <a:latin typeface="Adobe Caslon Pro" pitchFamily="18" charset="0"/>
                        <a:ea typeface="+mn-ea"/>
                        <a:cs typeface="+mn-cs"/>
                      </a:endParaRPr>
                    </a:p>
                    <a:p>
                      <a:pPr algn="just"/>
                      <a:endParaRPr lang="es-MX" sz="2000" b="1" kern="1200" dirty="0" smtClean="0">
                        <a:solidFill>
                          <a:schemeClr val="dk1"/>
                        </a:solidFill>
                        <a:effectLst/>
                        <a:latin typeface="Adobe Caslon Pro" pitchFamily="18" charset="0"/>
                        <a:ea typeface="+mn-ea"/>
                        <a:cs typeface="+mn-cs"/>
                      </a:endParaRPr>
                    </a:p>
                    <a:p>
                      <a:pPr algn="just"/>
                      <a:r>
                        <a:rPr lang="es-MX" sz="2000" b="1" kern="1200" dirty="0" smtClean="0">
                          <a:solidFill>
                            <a:schemeClr val="dk1"/>
                          </a:solidFill>
                          <a:effectLst/>
                          <a:latin typeface="Adobe Caslon Pro" pitchFamily="18" charset="0"/>
                          <a:ea typeface="+mn-ea"/>
                          <a:cs typeface="+mn-cs"/>
                        </a:rPr>
                        <a:t>Artículo 17 Bis.- </a:t>
                      </a:r>
                      <a:r>
                        <a:rPr lang="es-MX" sz="2000" b="1" kern="1200" dirty="0" smtClean="0">
                          <a:solidFill>
                            <a:srgbClr val="FF0000"/>
                          </a:solidFill>
                          <a:effectLst/>
                          <a:latin typeface="Adobe Caslon Pro" pitchFamily="18" charset="0"/>
                          <a:ea typeface="+mn-ea"/>
                          <a:cs typeface="+mn-cs"/>
                        </a:rPr>
                        <a:t>Certificado de Educación Primaria: </a:t>
                      </a:r>
                      <a:r>
                        <a:rPr lang="es-MX" sz="2000" kern="1200" dirty="0" smtClean="0">
                          <a:solidFill>
                            <a:schemeClr val="dk1"/>
                          </a:solidFill>
                          <a:effectLst/>
                          <a:latin typeface="Adobe Caslon Pro" pitchFamily="18" charset="0"/>
                          <a:ea typeface="+mn-ea"/>
                          <a:cs typeface="+mn-cs"/>
                        </a:rPr>
                        <a:t>Al concluir los estudios de educación primaria, de conformidad con los requisitos establecidos en el plan y los programas de estudios, la autoridad educativa competente </a:t>
                      </a:r>
                      <a:r>
                        <a:rPr lang="es-MX" sz="2000" b="1" kern="1200" dirty="0" smtClean="0">
                          <a:solidFill>
                            <a:schemeClr val="dk1"/>
                          </a:solidFill>
                          <a:effectLst/>
                          <a:latin typeface="Adobe Caslon Pro" pitchFamily="18" charset="0"/>
                          <a:ea typeface="+mn-ea"/>
                          <a:cs typeface="+mn-cs"/>
                        </a:rPr>
                        <a:t>expedirá el Certificado de Educación Primaria</a:t>
                      </a:r>
                      <a:r>
                        <a:rPr lang="es-MX" sz="2000" kern="1200" dirty="0" smtClean="0">
                          <a:solidFill>
                            <a:schemeClr val="dk1"/>
                          </a:solidFill>
                          <a:effectLst/>
                          <a:latin typeface="Adobe Caslon Pro" pitchFamily="18" charset="0"/>
                          <a:ea typeface="+mn-ea"/>
                          <a:cs typeface="+mn-cs"/>
                        </a:rPr>
                        <a:t>.</a:t>
                      </a:r>
                      <a:r>
                        <a:rPr lang="es-MX" sz="2000" b="1" kern="1200" dirty="0" smtClean="0">
                          <a:solidFill>
                            <a:schemeClr val="dk1"/>
                          </a:solidFill>
                          <a:effectLst/>
                          <a:latin typeface="Adobe Caslon Pro" pitchFamily="18" charset="0"/>
                          <a:ea typeface="+mn-ea"/>
                          <a:cs typeface="+mn-cs"/>
                        </a:rPr>
                        <a:t> </a:t>
                      </a:r>
                      <a:r>
                        <a:rPr lang="es-MX" sz="2000" kern="1200" dirty="0" smtClean="0">
                          <a:solidFill>
                            <a:schemeClr val="dk1"/>
                          </a:solidFill>
                          <a:effectLst/>
                          <a:latin typeface="Adobe Caslon Pro" pitchFamily="18" charset="0"/>
                          <a:ea typeface="+mn-ea"/>
                          <a:cs typeface="+mn-cs"/>
                        </a:rPr>
                        <a:t>Este Certificado podrá expedirse en versión impresa o electrónica y deberá sujetarse a los estándares de contenido, diseño y seguridad que al efecto establezca la Secretaría de Educación Pública del Gobierno Federal en las normas de control escolar aplicables.</a:t>
                      </a:r>
                    </a:p>
                    <a:p>
                      <a:pPr algn="just"/>
                      <a:endParaRPr lang="es-MX" sz="2000" b="1" dirty="0" smtClean="0">
                        <a:latin typeface="Adobe Caslon Pro" pitchFamily="18" charset="0"/>
                      </a:endParaRPr>
                    </a:p>
                  </a:txBody>
                  <a:tcPr>
                    <a:noFill/>
                  </a:tcPr>
                </a:tc>
              </a:tr>
            </a:tbl>
          </a:graphicData>
        </a:graphic>
      </p:graphicFrame>
      <p:sp>
        <p:nvSpPr>
          <p:cNvPr id="5" name="1 Título"/>
          <p:cNvSpPr txBox="1">
            <a:spLocks/>
          </p:cNvSpPr>
          <p:nvPr/>
        </p:nvSpPr>
        <p:spPr bwMode="auto">
          <a:xfrm>
            <a:off x="23347" y="0"/>
            <a:ext cx="4839599" cy="859291"/>
          </a:xfrm>
          <a:prstGeom prst="rect">
            <a:avLst/>
          </a:prstGeom>
          <a:noFill/>
          <a:ln>
            <a:miter lim="800000"/>
            <a:headEnd/>
            <a:tailEnd/>
          </a:ln>
        </p:spPr>
        <p:txBody>
          <a:bodyPr anchor="ctr"/>
          <a:lstStyle/>
          <a:p>
            <a:pPr>
              <a:defRPr/>
            </a:pPr>
            <a:r>
              <a:rPr lang="es-MX" sz="1600" b="1" dirty="0" smtClean="0">
                <a:solidFill>
                  <a:schemeClr val="bg1"/>
                </a:solidFill>
                <a:latin typeface="Agency FB" pitchFamily="34" charset="0"/>
              </a:rPr>
              <a:t>Modificaciones </a:t>
            </a:r>
            <a:r>
              <a:rPr lang="es-MX" sz="1600" b="1" dirty="0">
                <a:solidFill>
                  <a:schemeClr val="bg1"/>
                </a:solidFill>
                <a:latin typeface="Agency FB" pitchFamily="34" charset="0"/>
              </a:rPr>
              <a:t>al Acuerdo 648 por el que se establecen normas generales para la evaluación, acreditación, promoción y certificación en la educación básica.</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91</TotalTime>
  <Words>1471</Words>
  <Application>Microsoft Office PowerPoint</Application>
  <PresentationFormat>Presentación en pantalla (4:3)</PresentationFormat>
  <Paragraphs>150</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vector>
  </TitlesOfParts>
  <Company>USEBEQ</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Texto</dc:title>
  <dc:creator>Arlen</dc:creator>
  <cp:lastModifiedBy>HP</cp:lastModifiedBy>
  <cp:revision>11</cp:revision>
  <dcterms:created xsi:type="dcterms:W3CDTF">2012-03-29T19:10:32Z</dcterms:created>
  <dcterms:modified xsi:type="dcterms:W3CDTF">2013-05-31T01:52:24Z</dcterms:modified>
</cp:coreProperties>
</file>